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7" r:id="rId2"/>
    <p:sldId id="491" r:id="rId3"/>
    <p:sldId id="344" r:id="rId4"/>
    <p:sldId id="524" r:id="rId5"/>
    <p:sldId id="473" r:id="rId6"/>
    <p:sldId id="492" r:id="rId7"/>
    <p:sldId id="493" r:id="rId8"/>
    <p:sldId id="494" r:id="rId9"/>
    <p:sldId id="495" r:id="rId10"/>
    <p:sldId id="496" r:id="rId11"/>
    <p:sldId id="497" r:id="rId12"/>
    <p:sldId id="508" r:id="rId13"/>
    <p:sldId id="509" r:id="rId14"/>
    <p:sldId id="498" r:id="rId15"/>
    <p:sldId id="500" r:id="rId16"/>
    <p:sldId id="501" r:id="rId17"/>
    <p:sldId id="565" r:id="rId18"/>
    <p:sldId id="502" r:id="rId19"/>
    <p:sldId id="510" r:id="rId20"/>
    <p:sldId id="503" r:id="rId21"/>
    <p:sldId id="504" r:id="rId22"/>
    <p:sldId id="505" r:id="rId23"/>
    <p:sldId id="516" r:id="rId24"/>
    <p:sldId id="506" r:id="rId25"/>
    <p:sldId id="512" r:id="rId26"/>
    <p:sldId id="513" r:id="rId27"/>
    <p:sldId id="514" r:id="rId28"/>
    <p:sldId id="515" r:id="rId29"/>
    <p:sldId id="517" r:id="rId30"/>
    <p:sldId id="518" r:id="rId31"/>
    <p:sldId id="519" r:id="rId32"/>
    <p:sldId id="566" r:id="rId33"/>
    <p:sldId id="520" r:id="rId34"/>
    <p:sldId id="547" r:id="rId35"/>
    <p:sldId id="548" r:id="rId36"/>
    <p:sldId id="550" r:id="rId37"/>
    <p:sldId id="544" r:id="rId38"/>
    <p:sldId id="545" r:id="rId39"/>
    <p:sldId id="564" r:id="rId40"/>
    <p:sldId id="542" r:id="rId41"/>
    <p:sldId id="525" r:id="rId42"/>
    <p:sldId id="526" r:id="rId43"/>
    <p:sldId id="527" r:id="rId44"/>
    <p:sldId id="559" r:id="rId45"/>
    <p:sldId id="554" r:id="rId46"/>
    <p:sldId id="555" r:id="rId47"/>
    <p:sldId id="567" r:id="rId48"/>
    <p:sldId id="543" r:id="rId49"/>
    <p:sldId id="552" r:id="rId50"/>
    <p:sldId id="551" r:id="rId51"/>
    <p:sldId id="529" r:id="rId52"/>
    <p:sldId id="553" r:id="rId53"/>
    <p:sldId id="530" r:id="rId54"/>
    <p:sldId id="29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00"/>
    <a:srgbClr val="FF5050"/>
    <a:srgbClr val="FFFFCC"/>
    <a:srgbClr val="FFFF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41" autoAdjust="0"/>
  </p:normalViewPr>
  <p:slideViewPr>
    <p:cSldViewPr>
      <p:cViewPr>
        <p:scale>
          <a:sx n="80" d="100"/>
          <a:sy n="80" d="100"/>
        </p:scale>
        <p:origin x="-52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2E050-B469-4328-826F-0D72E8EC8EF0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BEBB-95E5-4584-AB0C-AB93698AA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4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E5904-55AF-4CA8-9FFC-E22159B03E47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BDF99-3238-4A75-B318-599EE1F7683E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B8025-BC3C-496E-AE61-F51B6B17B056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873F6-2B49-492F-A6CE-05E8B9FEEE6A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46A53-6E9D-42D7-A6E4-23D6A75575B8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B257D-6F09-44E8-9F3D-AB748951C9FD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79DE3-F35D-4521-A131-3579E862EFF5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B116B-3AC3-4AEB-B676-3E61D257F516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78520-5FD1-459D-AD96-5C8CE4D5E4E4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D9B91-77E7-4C10-A786-9B2A2E0816B2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>
            <a:lvl2pPr>
              <a:buClr>
                <a:schemeClr val="bg2">
                  <a:lumMod val="20000"/>
                  <a:lumOff val="80000"/>
                </a:schemeClr>
              </a:buClr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B5C78B-0C18-4B97-9653-40674D8C814E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RD5JCcjHrw&amp;list=PL8071DACE30D4017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amupdate.com/wp-content/uploads/2013/05/useful-java-applic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367520" cy="53088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13716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CS-0401</a:t>
            </a:r>
          </a:p>
          <a:p>
            <a:r>
              <a:rPr lang="en-US" sz="2400" b="1" cap="all" dirty="0" smtClean="0"/>
              <a:t>INTERMEDIATE PROGRAMMING </a:t>
            </a:r>
            <a:br>
              <a:rPr lang="en-US" sz="2400" b="1" cap="all" dirty="0" smtClean="0"/>
            </a:br>
            <a:r>
              <a:rPr lang="en-US" sz="2400" b="1" cap="all" dirty="0" smtClean="0"/>
              <a:t>USING JAVA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3962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Prof. Dr. Paulo </a:t>
            </a:r>
            <a:r>
              <a:rPr lang="en-US" sz="2400" b="1" dirty="0" err="1" smtClean="0"/>
              <a:t>Brasko</a:t>
            </a:r>
            <a:r>
              <a:rPr lang="en-US" sz="2400" b="1" dirty="0" smtClean="0"/>
              <a:t> Ferreira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334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Spring 2018</a:t>
            </a:r>
            <a:endParaRPr lang="en-US" sz="2400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“Guess the number” game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“Guess the number” </a:t>
            </a:r>
            <a:r>
              <a:rPr lang="en-US" dirty="0" smtClean="0"/>
              <a:t>game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We will make the program to randomly generates a number from 0 to </a:t>
            </a:r>
            <a:r>
              <a:rPr lang="en-US" dirty="0" smtClean="0"/>
              <a:t>100 (with the Java API Random Class)</a:t>
            </a:r>
            <a:endParaRPr lang="en-US" dirty="0" smtClean="0"/>
          </a:p>
          <a:p>
            <a:r>
              <a:rPr lang="en-US" dirty="0" smtClean="0"/>
              <a:t>Then the program will keep asking the user to guess what the secret number is (with the Scanner/keyboard input)</a:t>
            </a:r>
          </a:p>
          <a:p>
            <a:r>
              <a:rPr lang="en-US" dirty="0" smtClean="0"/>
              <a:t>If the user guess </a:t>
            </a:r>
            <a:r>
              <a:rPr lang="en-US" dirty="0" smtClean="0"/>
              <a:t>a lower number, </a:t>
            </a:r>
            <a:r>
              <a:rPr lang="en-US" dirty="0" smtClean="0"/>
              <a:t>the program gives a message </a:t>
            </a:r>
            <a:r>
              <a:rPr lang="en-US" dirty="0" smtClean="0"/>
              <a:t>to try a higher number, otherwise a </a:t>
            </a:r>
            <a:r>
              <a:rPr lang="en-US" dirty="0" smtClean="0"/>
              <a:t>lower number </a:t>
            </a:r>
            <a:endParaRPr lang="en-US" dirty="0" smtClean="0"/>
          </a:p>
          <a:p>
            <a:r>
              <a:rPr lang="en-US" dirty="0" smtClean="0"/>
              <a:t>When the user </a:t>
            </a:r>
            <a:r>
              <a:rPr lang="en-US" dirty="0" smtClean="0"/>
              <a:t>guess </a:t>
            </a:r>
            <a:r>
              <a:rPr lang="en-US" dirty="0" smtClean="0"/>
              <a:t>the right number, the program prints a message congratulating the user, shows how many guesses he/she took, and exits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Do-While Loop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498" name="AutoShape 2" descr="data:image/jpeg;base64,/9j/4AAQSkZJRgABAQAAAQABAAD/2wCEAAkGBxQSEhUUEhQWFBUXFBUVFRUVFBQUFRQUFRUWFhYXFBQYHCggGBomHBUUIjEiJSkrLi4uFx8zODMsNygtLisBCgoKDg0OGhAQGCwcHBwsLCwsLCwsLCwsLCwsLCwsLCwsLCwsLCwsLDcsLCwsLCwsLCw3LCwrLDcrLCwrLCssK//AABEIAMQA3AMBIgACEQEDEQH/xAAbAAACAwEBAQAAAAAAAAAAAAACBQMEBgABB//EAD0QAAEDAgQEBAQDBwIHAQAAAAEAAhEDIQQFEjFBUWFxBiKBkRMyobEjwdEUQlJi4fDxFXIHJIKSorLSQ//EABkBAAMBAQEAAAAAAAAAAAAAAAABAgMEBf/EACQRAAICAgIBBAMBAAAAAAAAAAABAhEDIRIxQQQiMlETFGFx/9oADAMBAAIRAxEAPwD501qKFwRQuY9AHSvQEUL2EADC90ol0IAEhcAihSU6ZcQBuUABSolxgAk8gJPsnOE8OOcJqH4Y5ES49gm+WYH4RAAJMeYgSSeHYJrBGp2gk6bW2c0/5UOTJcjM4zw82m0ucSAOZueVkwyHwSazPiVSWMPyttqPMk8AreZN+M5jCDd432gXLj7ha0Y8Ooy08R6DgpTfkTlrRj8b4Raw+RpdNgCbdz0UdTwaHTpttB335+x+i2H7cJB4afsV5hMcG2dsXQ4df6WUcv6O2ZXAeBCfmJPK24UuJ8DNY4B0gHlz4LdYPGWg7g2PTiFDnGOkNJ4Ot33/ACTUv6JtmYwHhamwjVRY4c3SfpCcVfCdB7b0Wjqwj7EK9WxY+HI3DdX2n81QxGallwf8cUcq8ku2YHxL4XFIk0nSOLSNLgsu4cCvqOY4htYeY34OkWng7osJneF0nboQtIysuP0xOQhIUhC8IWhRHC7SjIXkIAGF6AihewgACF0IoXIAka1FCIBewgAAEUIgF7CABhdCMNVnCZe+oQADfjwQFkGFwzqjtLR/Qcytpk+T0KPnqgPdvfYBJYFDytIvuZkmN1Vxeal1hJvAaDdx69Eroxk3I23+sg2YJPBrbAdyNgvcKHO+eo3oGERve6y+CwlVw85DWngNj35rTYFr2gCBA2No91FkuKQxZh6bj5tJIjqR6+3svHU6TARNu65tYC5I6xdRNZrMBk9Sfy2Q2TTKtavTkCS0xadvdRYnES5jQdIFpizibyps2wzaUawdJvOsW6RpSLGYtgH4ZdIBDSb34yR6cFm4mqd9GspVId5b7COaoZtjtTmMHMudyABA/MpfgMw/5dztnAlonjax7JPSzE09yXvMFxAMDkJRQzXVcUP+kNLehce3RVX02ubAdBO0yW9RzCSsxFarp0ugSbfy8+p3TDDu0NBqQAZBj/xPRMmt6FOLrGk48hAcPuEvzOprGmZj7cE/z/BF0PaSQ6bC4nSLrM4gXtcC3pwn6qktlqViwsXharD28uyjLVqXZDpXaVMGri1AEOldCkIXkIAjhdCOFyBkgRBc1qMBMQMLgEelTUaUn8kAW8ty8vIAEk7AXjqeSc5niBhmOZT+YNEu4y61ldyp4o07QHEeY8T/AEWZxlT4hcZ3v3IKyvZk/cJ62IMiODb8U1yjDguJMWH03hISDM8N56HZNMsxEMJ2Jb/7G/0aB6q60SbLLKfxTsABYk/QNTttJhs2DBuSbAjkBusM/PzTbpbHpzdurmU+IwGXuG3H9eamhU7Nr+zDibeg+6mZRDQCXz7bL5tmniqs50tNyPRvLsq+B8TVAfM74l7gPv2FoSUWwZ9Rq0RUbpfDrSDHQxHVYoNNLEtZA0mYneNp6my0+T4jXQa/+KSJt0SnxBSa54j5g43/AIQN0v8AQRD4owAptEGGuu6dhayVZOKsAFjo5i6eZsRicNoJ8zRE/aey+aOr4ikSwlwMmw1QY5RujhfRUZVo+lVseGCJHKLTvskOZ5i46muvAtAj6JTl2K03cdR979P1U2Iwz6wkC7nADteVPF+TRUujQYXHF2HAIsRE/wApn67e6r4nKaQGptjHY+vPfirD3so0gz5nAABpMbdQqVPGT88NbIG8E9p3W0dIwfYvx+F07cb+qoOameIxJe4giwBAi4t16qiQmbxeiDSvCFNC8LUyiAtQkKchCWoAhheQpC1eQgCZrUWlE0IoQAGlNMuw8tc87N/PiqDW3T9jIwxI2+55JPoiZUwuJmQ4qjmHlOoRDr9A7afsqtPFW2MgcN/ZUsRiwZa6WjgZkSs4xJbojxLbOA6H0mVBRxBsAY5deykdUIgi5H2UNWs07wDwt+i1SM3I8rmbz6bFdhsbAiw73VZ7dRnc917SwD3cJRpAuTJMTidQ03i5tHrKjy8kvbuATt+g5q/hciduQfZXmZQQb2+nJLmkV+KT2fSMJUilTFh5Wm3KBA9ksxVUmp0cSe4hSfGIB5AD7R9IUNNwt0ZpnnEn7n6LOxJUVWY4NqQ4w17Yv9/dQYvAl1okjccY4OBUOJY129o8s8LbFGK1cN8oY4kRq6dEJlUU6WSND76WgRaSSP76p+6KbC4AAxpZPDr1VXIsM5xLqpBi+lvyjqTxP2Q5niZf2sBcADnKEuTFJpaF5y1pcC+o72IE9TwUmMoyAJ1G0cJAPDgeSlD6j9iOjYgH3CtYVrajS2o3Q7pwO09rqnonQjw9WDp0kWk8DAkC3qgc1McTgSLEXHv78QqOnmqRrjIiEJCmLEBYmaEaGFIWrwhAERCGFKWryEATNajAXrQjDUwPGjZOGVddANG7dUjqZgpUGqxh6hBUtaJkrMzmBa2Zmeh4hLHYxx9ed/qn2e0LEjm76xH5+yzlKkXPa3nCIvRjPsv0aTnjb2V+hkj3cCtHk+AAaB2K0WGw8H5Vi8j8HTHHFLozOUeGwJLgtLh8oaGxA2V1rb8oVqnS7qbfkql4FgwAA29UtzDC2JG/D0Oy0z6fD8ktxtGRslY6F9Z5LdQ4t9LcCPVLhW0gTtt7q2xwAc18hp4jdp/NCMGIPmBE2Mi/vsVUHZhNUQti8ix3i8HorOHy0GTJjtE8ghp0g02PpG33+iPFZmKImoDPAcfQc1axtszc6J8bXZTbpkc47c0sd+G3U+S592tHzR6/3ZHgaQruL3HyC8QZPJtwr+YYoUrmDUI2t5BwAB4bLZJLRi2/IgqYkmzmlnI2Dh1I4hM8HXmxjWDHRwPXh6qvUzMPIFZrS02Dhu3n+SBn4eqbxbuJsVM2XFWO83H4QeB8sT2WarASY9k+zTGj4FRvEtA9SY/NIgP7/v0SiaY1siIQEKchCWqjYgIQkKfSgLUAQlqHSpiEKAJ2tUgavWtR6UwAhEAjhehqBFXH0pYeyzWU05rjoCtg+nIISnJcBGJqatgBHWSf0US0TVtGyyqgDEDonPwIEpPhWPbcXHe6c4OuKjSOK50dB5SZBVxgAFyqIqRM/wBwvf8AUqTR5z/RAUXwyeBQVsHIulb/ABGC6KYB6q7hc1LrObfoU9MWyljMqDll8xo1KJOm47TH6LfCoDZL8ZhGvBQlWyW70fOMTnNVhgae4mf8oMPjNZlzGvP8wHoZO6YZ1kzmOuPKTY8lSZl/w7lx9RZbxnZhkx1sfYfFvcNIEDhAgDsBup34ARqqO9LAT1m59UqZnDKbYaT1ebcNhZKq/ilk3kxsAJ9e/dX2YNUOcbhmOBa0dtt+hH5qCliJ8rux6i31SPC5+CY0PdJBAb8wPPiStFVy2sWfE+E8DchzWgxziVlNGuPZRzDG6iOUgk/ZW6Tg4AjkFm8wxIkEkzJgfqnGQEupT/MYVQjSLUvdRbc1DCnLUOlUWQkISFNpQlqBldwQwp3BBpQBaaEYC5rUYCZNngCJrUQajsASbACSTsIQJgPIaJcQANyTAHqldHNGVCTRM8C4iJjikeNxzsdiG0WEilJ2tqA3cfyWlzLAMp0fw2hoYCRHLjKUo2qJhPZWGeVKLrOke6a+HfEeute0iO91if2Nz6YcCS6RaeCs4KhWpVGuLSwSIk6jcgG6zljpdlQy3KqPrVakHA3ieNvssfmOCcTc8Ystfh8GBTBIBPO5KU5vhwAJdpG5MgfVYUdFmYdUFE/vO4WJ+1gp6edNaSSyu0jch7Y/7TuoXYrD03anV2SOAcD9FRx+cYN79TiNwfle64G4AH5rrwQT+SOX1E2vizb5JnjawJbPzRf8vVPWvk/0XzZ3jTD0mgUaL3uOznQxpi2wvChxfjHGYlujCtDIOkhkvq9wTZoSnjSeuhQy63tm8zrG0KbfxnNaOpv6Dcr51nHiykQW0WF28Od5R0tup8F4DxFY68VV09AfiPPcmwTil4EwoiQ90EbvN+4WdY4u2y7ySWlRiMHleIxPnMhnAmwP+0ck8wXgZ3EwOfFb1uGa2BAAiAI26AKzVJa2wUyysccSQtyHIaWDbrDAXm0wC7sJU+Z4uuwirMt20EWjp1UOKzSpTcCWaqYEGLEHmmeJqtr0Xf7ZHpdYSlZ1RhTR8m8aYQMrhzbNqNFQDkSYcI7p9kNICi31PulPj94NakP4aQt6ynuSs/BZ2+q7YO4o4mqySJyEBCsFiBzVRZBpXhCl0oS1AyFwQQpiF5pQMsNapAETGow1BBHUJDSQJIFhz6LK55n7KtItYXsuA8FkOP8ALOq3stiGpF4i8OCsC+kGirBBB2eOvJ3VOLRnkTa0KPDwrMpj4OEDnG5qvdE9uQTDEnMHMdqZRDI8wDrx3kplk2aN0Np1fw6jQGlrhHy2TLHO/CcRBtwM2RJtboUIp+TP4MVWiThpA403Mcf+0wSquI8VUgQ3Q8gG/l0kdCHH7LQ0mkjeByG/us5jspbXx1NgFi3VU9Dx7rGM1K+SNpY5Q+L7GeN/4l1HNFPD4cNLvK11R2qDt8oVtvgupWOrG4l9Vx3aw6Wjp/gI898BNNEPw0tqMuGkmHcY6Kn4O8RvZqp4p/l3a55hzCN2u5jqrdV7SNqVTGjPC9Cj8uHa8cyNbh3kplhcNTiDSEcvhNAUbvGeCaL1NTv4aTXPce0CPdVjj8ViB/y9H9mYf/1rwX/9FJvHuskpPbZt7fCszGfeHKYx9GnQZDXxUcwTDAHDVb90EfdfR8Hg6dMaabG028miJjmeO/FL8nyptDU6S+o756rzL3/oOgTdpROdlQxKO/s4tGwURpqWmJRvYsyqKZEHorIYC1w28hvyJUNfks34h8S/BqGlTaHVImCSG8NzHVEYuWkQ5KO2aHB0Laagkc+aipUNBfpkNDSADzI4JV4c8VvqGKtMAatDXagBr4gCTq4XtEhe+L88GFZBOqtUnSwbAc+g+6c8MotJl480WuSPnviysKmJfH7sM9QP6rWZG38BnZYjDUdVRuszLpdO5v8ARfSqdIAANEAWjoulKlRy9ycn5Ii1RuarBagLUxldzUBarJaoy1Ayu5qAtVkhDoQFlloRgImNRhqBAhqMBFCMMQBXr4NlQQ9rXDqJjsVQq+G6RHlL2f7XmPYp0Go2tQKkYT/SqjXOacRVBaSLOsRwT3wZlTadV7yS4w0anElxuSfy9lJm9GKzT/Ez6tMIaOL+E8SbH2XLOTTo6oRi1ZvaRD2wEnzHwvSqu1OawnqBdVRj3Bk0hqM87DuUqOXYis8PdiHi/wArXED6JciuCeyKplX7JWsAGu2gAQVqsI0ESqNbBue0ayXECLqPLKxYdDvTsp32Wq6Q7+GgcLqxTEoXMTIYNNqJw3+i7SV5wuqRLKOJMe6wPiLB6MQaj2lzKgPFoiAZmR227Ld4lyR4ppcS514sOgTjl4O0jOWL8ipszVOq0XZrJEF5cNLXtHyw0W4A8De6QZnin1q7n1Tqcdug5Ba3MKUtgWA3O30CRHAOdVGgSfy6rT9j8kuiP11jh2T5PgQ5wdxHNbZjCAlOFy9zI1CJFo2KcUpWqITT6B0oHMVkNQlqBlRzUDmqy5qBzUAVS1DCnc1eQgCwxSQuptUulAAgKQBehqNrUCPA1SBq9ARhqAE/iGj5WPH7roPZ1vuAk+ZU5AWmzlv4FT/bPsQs7ibsaey5syqVnRheqFuUUXfEjURyEmPZbbKrtvuCsSzHinUEiQN09w/iINaS2nMmZJFlm2dEccpLRr2PEJZmWGm7fmFx16JA3xK/fykcog+6bYHxBSqW1Fp5Ot7FHKwngnj2NcoxYc1X3pDSb8OpI+V109pGQhGbCNrqHEKYqli6iokpV/8ACoV2eWFYxD5XuGoEzG8TtJA7cTyUSXJ8UVF8VyYublbqtmAd3TpaescU3yHK2hp0taSCAX6fM7n6J7QwgFMsghoF5bBMgHY/VMMNhmhoa31lduLCobfZ52f1Dya8GOzXDkOEiCCYEcOKhYyN1ssbhWvOmxgQeYPdJ8TlRAlhmNwd7LaUH2RjypKhQQhIUszcIXBZ0dHZC4KJwU5CBzUhldzUOlTOaghAFtjVKGrmNRgJiPA1GGr1oUgCYrPGtRtaiaEYCAIMXQ1Mc3m0j3Cx2FGqmBxC3YCxmYU/2eu4bNd5mfmFz542rNcL8GfxeAc6p+Wyb5bkbrSBG+6rV8RLyUzwGZ6YBP8Agrnavs7YZZQ6HlHw62JLx2AlMKOXUmt06QeZNyUuw2ZAK/Trarj7hUkkTPLOXbKwcGO0O+X90/lKaUCAquIote3zD1G8qnSeWWLpjrf1CKMx1UqWSrGPR/tMhLMbiwCSTAAKYiZtKSOPQcSU1y5jGD8V0ku82lpMHgOwVXI8KXNNQuA1CWneBvZMcPgJfJh5EFpiNHO44bLqw4vPk4vUZr9q6HFeq3ULyNPeB/WytUpI30DcQYPvwVSjSaz+Z3M/kpmUC65MBdkY/ZwtlmgBsAT2/VW6eXg3IPqR+S9wRbEKyyU2zJvZQf4boO/cjsSEqx/g7jRfH8r/AP64LWMZzROasnTN4OSR8px2AfSdpqNLTw5HsVUc1fWcVhmVG6XtBHI39uqxWd+GXU5dS8zN9P7w/VQ4fRvDOnpmWcEOlTuCCFB0FtoRtC5gUjWpgc0KRoXNapAExHgCkAXrQpA1AAgKlm+UsxDNLrEXa4btP6dEwDUYapasa0fM6uV1aD9NVtjs4Xaex4KelhuNgvoGMwbarCx4kH3B5jqsdisBUoyHtnk8XafXgei5p4+L0dMJ32TYWo0C4n2TLCOZHLss5RxXDZW8JWbKzot0aCo4jY2VKo4cB/fRKsx8SU22Lx6XPskmI8TT8gcZ6bqqZHJGkxOPDBc2RZZlTq/4j7M3a08T/E7pyCzmEwdSu/SYL/mawzosTv17r6Nl2F+HSa2YMCRJIk7gTeLrfHi8s5M3qPES/hqLGNkw0cOpjcBS4Roa2G9yeJJ4lUq51Oa2SdO44Tw9U1wlG0ld0I6OCTsno0uJUsE7WXkz2V7B0eJ9AtHpENnYTCHfZX2gbBE2O6kDVhKRcY3sHV0XB3cIoXQpNNnjlXqBWSFWe2FUTLKmZPxHkWqalMQ7i0fvduqyJavqdVqzuOyBj3l0ls7gc+acsfLaLwZ6VSM20KVq5csTvJgEQC5ckySQBSALxckUSAIwFy5CBhQvSF4uVIllbEZTRf8APTafT9F82/4kUxSrsZTGhvwwSG2BJcd/ZcuUSSGmzPYakCbiVrMjy9nkdF7heLkR7Jn0bTLsM1jQWtE3MxcS48UyY7yPcbkc9l6uW6ON9lXJxrOo7kklOw5cuW8ejMs0hdM2cB0XLk5kSLVIKRcuXOzoh8Tly5ckWcgqBcuTRM+io/iqtQXXLlvA4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/>
          </a:bodyPr>
          <a:lstStyle/>
          <a:p>
            <a:pPr marL="0" lvl="1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Courier New" pitchFamily="49" charset="0"/>
              </a:rPr>
              <a:t>The Do-While Loop Syntax:</a:t>
            </a:r>
          </a:p>
          <a:p>
            <a:pPr marL="548640" lvl="3">
              <a:buNone/>
            </a:pPr>
            <a:endParaRPr lang="en-US" sz="2400" dirty="0" smtClean="0"/>
          </a:p>
          <a:p>
            <a:pPr marL="548640" lvl="3">
              <a:buNone/>
            </a:pPr>
            <a:r>
              <a:rPr lang="en-US" sz="2400" dirty="0" smtClean="0"/>
              <a:t>do {</a:t>
            </a:r>
            <a:endParaRPr lang="en-US" sz="2400" dirty="0" smtClean="0"/>
          </a:p>
          <a:p>
            <a:pPr marL="548640" lvl="3">
              <a:buNone/>
            </a:pPr>
            <a:r>
              <a:rPr lang="en-US" sz="2400" dirty="0" smtClean="0"/>
              <a:t>     statement(s);</a:t>
            </a:r>
          </a:p>
          <a:p>
            <a:pPr marL="548640" lvl="3">
              <a:buNone/>
            </a:pPr>
            <a:r>
              <a:rPr lang="en-US" sz="2400" dirty="0" smtClean="0"/>
              <a:t>} while (condition);</a:t>
            </a:r>
          </a:p>
          <a:p>
            <a:pPr marL="548640" lvl="3">
              <a:buNone/>
            </a:pPr>
            <a:endParaRPr lang="en-US" sz="1600" dirty="0" smtClean="0"/>
          </a:p>
          <a:p>
            <a:pPr>
              <a:buNone/>
            </a:pPr>
            <a:endParaRPr lang="en-US" sz="2000" dirty="0" smtClean="0"/>
          </a:p>
          <a:p>
            <a:pPr marL="548640" lvl="3">
              <a:buNone/>
            </a:pPr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66800" y="2133600"/>
            <a:ext cx="2438400" cy="30480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38400" y="6019800"/>
            <a:ext cx="3657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See TestAverage1.java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Increment and Decrement</a:t>
            </a:r>
            <a:br>
              <a:rPr lang="en-US" dirty="0" smtClean="0"/>
            </a:br>
            <a:r>
              <a:rPr lang="en-US" dirty="0" smtClean="0"/>
              <a:t>Operators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Increment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The following lines are equivalent!</a:t>
            </a:r>
          </a:p>
          <a:p>
            <a:pPr lvl="1">
              <a:buNone/>
            </a:pPr>
            <a:r>
              <a:rPr lang="en-US" sz="2200" dirty="0" err="1" smtClean="0">
                <a:solidFill>
                  <a:srgbClr val="FFFF00"/>
                </a:solidFill>
              </a:rPr>
              <a:t>numberOfGuesses</a:t>
            </a:r>
            <a:r>
              <a:rPr lang="en-US" sz="2200" dirty="0" smtClean="0">
                <a:solidFill>
                  <a:srgbClr val="FFFF00"/>
                </a:solidFill>
              </a:rPr>
              <a:t> = </a:t>
            </a:r>
            <a:r>
              <a:rPr lang="en-US" sz="2200" dirty="0" err="1" smtClean="0">
                <a:solidFill>
                  <a:srgbClr val="FFFF00"/>
                </a:solidFill>
              </a:rPr>
              <a:t>numberOfGuesses</a:t>
            </a:r>
            <a:r>
              <a:rPr lang="en-US" sz="2200" dirty="0" smtClean="0">
                <a:solidFill>
                  <a:srgbClr val="FFFF00"/>
                </a:solidFill>
              </a:rPr>
              <a:t> + 1;</a:t>
            </a:r>
          </a:p>
          <a:p>
            <a:pPr lvl="1">
              <a:buNone/>
            </a:pPr>
            <a:r>
              <a:rPr lang="en-US" sz="2200" dirty="0" err="1" smtClean="0">
                <a:solidFill>
                  <a:srgbClr val="FFFF00"/>
                </a:solidFill>
              </a:rPr>
              <a:t>numberOfGuesses</a:t>
            </a:r>
            <a:r>
              <a:rPr lang="en-US" sz="2200" dirty="0" smtClean="0">
                <a:solidFill>
                  <a:srgbClr val="FFFF00"/>
                </a:solidFill>
              </a:rPr>
              <a:t>  +=  1;</a:t>
            </a:r>
          </a:p>
          <a:p>
            <a:pPr lvl="1">
              <a:buNone/>
            </a:pPr>
            <a:r>
              <a:rPr lang="en-US" sz="2200" dirty="0" err="1" smtClean="0">
                <a:solidFill>
                  <a:srgbClr val="FFFF00"/>
                </a:solidFill>
              </a:rPr>
              <a:t>numberOfGuesses</a:t>
            </a:r>
            <a:r>
              <a:rPr lang="en-US" sz="2200" dirty="0" smtClean="0">
                <a:solidFill>
                  <a:srgbClr val="FFFF00"/>
                </a:solidFill>
              </a:rPr>
              <a:t> ++;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dirty="0" smtClean="0"/>
              <a:t>Also these ones:</a:t>
            </a:r>
          </a:p>
          <a:p>
            <a:pPr lvl="1">
              <a:buNone/>
            </a:pPr>
            <a:r>
              <a:rPr lang="en-US" sz="2200" dirty="0" err="1" smtClean="0">
                <a:solidFill>
                  <a:srgbClr val="FFFF00"/>
                </a:solidFill>
              </a:rPr>
              <a:t>nextEvenNumber</a:t>
            </a:r>
            <a:r>
              <a:rPr lang="en-US" sz="2200" dirty="0" smtClean="0">
                <a:solidFill>
                  <a:srgbClr val="FFFF00"/>
                </a:solidFill>
              </a:rPr>
              <a:t> = </a:t>
            </a:r>
            <a:r>
              <a:rPr lang="en-US" sz="2200" dirty="0" err="1" smtClean="0">
                <a:solidFill>
                  <a:srgbClr val="FFFF00"/>
                </a:solidFill>
              </a:rPr>
              <a:t>nextEventNumber</a:t>
            </a:r>
            <a:r>
              <a:rPr lang="en-US" sz="2200" dirty="0" smtClean="0">
                <a:solidFill>
                  <a:srgbClr val="FFFF00"/>
                </a:solidFill>
              </a:rPr>
              <a:t> + 2;</a:t>
            </a:r>
          </a:p>
          <a:p>
            <a:pPr lvl="1">
              <a:buNone/>
            </a:pPr>
            <a:r>
              <a:rPr lang="en-US" sz="2200" dirty="0" err="1" smtClean="0">
                <a:solidFill>
                  <a:srgbClr val="FFFF00"/>
                </a:solidFill>
              </a:rPr>
              <a:t>nextEvenNumber</a:t>
            </a:r>
            <a:r>
              <a:rPr lang="en-US" sz="2200" dirty="0" smtClean="0">
                <a:solidFill>
                  <a:srgbClr val="FFFF00"/>
                </a:solidFill>
              </a:rPr>
              <a:t> += 2;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400" dirty="0"/>
          </a:p>
        </p:txBody>
      </p:sp>
      <p:pic>
        <p:nvPicPr>
          <p:cNvPr id="101378" name="Picture 2" descr="http://homepages.uel.ac.uk/1953r/mi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295400"/>
            <a:ext cx="2100233" cy="33813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Decrement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The following lines are equivalent!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numberOfGuesses</a:t>
            </a:r>
            <a:r>
              <a:rPr lang="en-US" dirty="0" smtClean="0">
                <a:solidFill>
                  <a:srgbClr val="FFFF00"/>
                </a:solidFill>
              </a:rPr>
              <a:t> = </a:t>
            </a:r>
            <a:r>
              <a:rPr lang="en-US" dirty="0" err="1" smtClean="0">
                <a:solidFill>
                  <a:srgbClr val="FFFF00"/>
                </a:solidFill>
              </a:rPr>
              <a:t>numberOfGuesses</a:t>
            </a:r>
            <a:r>
              <a:rPr lang="en-US" dirty="0" smtClean="0">
                <a:solidFill>
                  <a:srgbClr val="FFFF00"/>
                </a:solidFill>
              </a:rPr>
              <a:t> - 1;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numberOfGuesses</a:t>
            </a:r>
            <a:r>
              <a:rPr lang="en-US" dirty="0" smtClean="0">
                <a:solidFill>
                  <a:srgbClr val="FFFF00"/>
                </a:solidFill>
              </a:rPr>
              <a:t>  -=  1;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numberOfGuesses</a:t>
            </a:r>
            <a:r>
              <a:rPr lang="en-US" dirty="0" smtClean="0">
                <a:solidFill>
                  <a:srgbClr val="FFFF00"/>
                </a:solidFill>
              </a:rPr>
              <a:t> --;</a:t>
            </a: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200" dirty="0" smtClean="0"/>
              <a:t>Also these ones: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nextEvenNumber</a:t>
            </a:r>
            <a:r>
              <a:rPr lang="en-US" dirty="0" smtClean="0">
                <a:solidFill>
                  <a:srgbClr val="FFFF00"/>
                </a:solidFill>
              </a:rPr>
              <a:t> = </a:t>
            </a:r>
            <a:r>
              <a:rPr lang="en-US" dirty="0" err="1" smtClean="0">
                <a:solidFill>
                  <a:srgbClr val="FFFF00"/>
                </a:solidFill>
              </a:rPr>
              <a:t>nextEventNumber</a:t>
            </a:r>
            <a:r>
              <a:rPr lang="en-US" dirty="0" smtClean="0">
                <a:solidFill>
                  <a:srgbClr val="FFFF00"/>
                </a:solidFill>
              </a:rPr>
              <a:t> - 10;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nextEvenNumber</a:t>
            </a:r>
            <a:r>
              <a:rPr lang="en-US" dirty="0" smtClean="0">
                <a:solidFill>
                  <a:srgbClr val="FFFF00"/>
                </a:solidFill>
              </a:rPr>
              <a:t> -= 10;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Increment/Decrement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also work with multiplication and division</a:t>
            </a:r>
          </a:p>
          <a:p>
            <a:r>
              <a:rPr lang="en-US" dirty="0"/>
              <a:t>The following lines are equivalent!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doubleIt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 </a:t>
            </a:r>
            <a:r>
              <a:rPr lang="en-US" dirty="0" err="1" smtClean="0">
                <a:solidFill>
                  <a:srgbClr val="FFFF00"/>
                </a:solidFill>
              </a:rPr>
              <a:t>doubleIt</a:t>
            </a:r>
            <a:r>
              <a:rPr lang="en-US" dirty="0" smtClean="0">
                <a:solidFill>
                  <a:srgbClr val="FFFF00"/>
                </a:solidFill>
              </a:rPr>
              <a:t> * 2;</a:t>
            </a:r>
            <a:endParaRPr lang="en-US" dirty="0">
              <a:solidFill>
                <a:srgbClr val="FFFF00"/>
              </a:solidFill>
            </a:endParaRPr>
          </a:p>
          <a:p>
            <a:pPr lvl="1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doubleIt</a:t>
            </a:r>
            <a:r>
              <a:rPr lang="en-US" dirty="0" smtClean="0">
                <a:solidFill>
                  <a:srgbClr val="FFFF00"/>
                </a:solidFill>
              </a:rPr>
              <a:t>  *=  2;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/>
          </a:p>
          <a:p>
            <a:pPr lvl="1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fractionIt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 </a:t>
            </a:r>
            <a:r>
              <a:rPr lang="en-US" dirty="0" smtClean="0">
                <a:solidFill>
                  <a:srgbClr val="FFFF00"/>
                </a:solidFill>
              </a:rPr>
              <a:t>fraction / 5;</a:t>
            </a:r>
            <a:endParaRPr lang="en-US" dirty="0">
              <a:solidFill>
                <a:srgbClr val="FFFF00"/>
              </a:solidFill>
            </a:endParaRPr>
          </a:p>
          <a:p>
            <a:pPr lvl="1">
              <a:buNone/>
            </a:pPr>
            <a:r>
              <a:rPr lang="en-US" dirty="0" err="1">
                <a:solidFill>
                  <a:srgbClr val="FFFF00"/>
                </a:solidFill>
              </a:rPr>
              <a:t>doubleIt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/=  5;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/>
              <a:t> loop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4-</a:t>
            </a:r>
            <a:fld id="{EC40219E-5E98-4B42-8A08-FCAAA1FDACCB}" type="slidenum">
              <a:rPr lang="en-US">
                <a:latin typeface="+mj-lt"/>
              </a:rPr>
              <a:pPr>
                <a:defRPr/>
              </a:pPr>
              <a:t>19</a:t>
            </a:fld>
            <a:endParaRPr lang="en-US">
              <a:latin typeface="+mj-lt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for</a:t>
            </a:r>
            <a:r>
              <a:rPr lang="en-US" dirty="0"/>
              <a:t> Loop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7630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 </a:t>
            </a:r>
            <a:r>
              <a:rPr lang="en-US" sz="2800" dirty="0">
                <a:latin typeface="Courier New" pitchFamily="49" charset="0"/>
              </a:rPr>
              <a:t>for</a:t>
            </a:r>
            <a:r>
              <a:rPr lang="en-US" sz="2800" dirty="0"/>
              <a:t> loop takes the form:</a:t>
            </a:r>
          </a:p>
          <a:p>
            <a:pPr lvl="1">
              <a:buFontTx/>
              <a:buNone/>
            </a:pPr>
            <a:endParaRPr lang="en-US" b="1" dirty="0" smtClean="0">
              <a:solidFill>
                <a:srgbClr val="FFFF00"/>
              </a:solidFill>
              <a:latin typeface="Courier New" pitchFamily="49" charset="0"/>
            </a:endParaRPr>
          </a:p>
          <a:p>
            <a:pPr lvl="1"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</a:rPr>
              <a:t>for(</a:t>
            </a:r>
            <a:r>
              <a:rPr lang="en-US" b="1" i="1" dirty="0" smtClean="0">
                <a:solidFill>
                  <a:srgbClr val="FFFF00"/>
                </a:solidFill>
                <a:latin typeface="Courier New" pitchFamily="49" charset="0"/>
              </a:rPr>
              <a:t>initialization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</a:rPr>
              <a:t>; </a:t>
            </a:r>
            <a:r>
              <a:rPr lang="en-US" b="1" i="1" dirty="0">
                <a:solidFill>
                  <a:srgbClr val="FFFF00"/>
                </a:solidFill>
                <a:latin typeface="Courier New" pitchFamily="49" charset="0"/>
              </a:rPr>
              <a:t>test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</a:rPr>
              <a:t>; </a:t>
            </a:r>
            <a:r>
              <a:rPr lang="en-US" b="1" i="1" dirty="0">
                <a:solidFill>
                  <a:srgbClr val="FFFF00"/>
                </a:solidFill>
                <a:latin typeface="Courier New" pitchFamily="49" charset="0"/>
              </a:rPr>
              <a:t>update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</a:rPr>
              <a:t>){</a:t>
            </a:r>
            <a:endParaRPr lang="en-US" b="1" dirty="0">
              <a:solidFill>
                <a:srgbClr val="FFFF00"/>
              </a:solidFill>
              <a:latin typeface="Courier New" pitchFamily="49" charset="0"/>
            </a:endParaRPr>
          </a:p>
          <a:p>
            <a:pPr lvl="2">
              <a:buFontTx/>
              <a:buNone/>
            </a:pPr>
            <a:r>
              <a:rPr lang="en-US" sz="2400" b="1" i="1" dirty="0">
                <a:solidFill>
                  <a:srgbClr val="FFFF00"/>
                </a:solidFill>
                <a:latin typeface="Courier New" pitchFamily="49" charset="0"/>
              </a:rPr>
              <a:t>statement(s)</a:t>
            </a:r>
            <a:r>
              <a:rPr lang="en-US" sz="2400" b="1" dirty="0">
                <a:solidFill>
                  <a:srgbClr val="FFFF00"/>
                </a:solidFill>
                <a:latin typeface="Courier New" pitchFamily="49" charset="0"/>
              </a:rPr>
              <a:t>;</a:t>
            </a:r>
          </a:p>
          <a:p>
            <a:pPr lvl="1"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</a:rPr>
              <a:t>}</a:t>
            </a:r>
          </a:p>
          <a:p>
            <a:pPr lvl="1">
              <a:buFontTx/>
              <a:buNone/>
            </a:pPr>
            <a:endParaRPr lang="en-US" b="1" dirty="0" smtClean="0">
              <a:solidFill>
                <a:srgbClr val="FFFF00"/>
              </a:solidFill>
              <a:latin typeface="Courier New" pitchFamily="49" charset="0"/>
            </a:endParaRPr>
          </a:p>
          <a:p>
            <a:pPr lvl="1">
              <a:buFontTx/>
              <a:buNone/>
            </a:pPr>
            <a:endParaRPr lang="en-US" b="1" dirty="0">
              <a:solidFill>
                <a:srgbClr val="FFFF00"/>
              </a:solidFill>
              <a:latin typeface="Courier New" pitchFamily="49" charset="0"/>
            </a:endParaRPr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54678" y="2511631"/>
            <a:ext cx="2788722" cy="381000"/>
          </a:xfrm>
          <a:prstGeom prst="rect">
            <a:avLst/>
          </a:prstGeom>
          <a:noFill/>
          <a:ln w="635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73039" y="2508167"/>
            <a:ext cx="914400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2514600"/>
            <a:ext cx="1219200" cy="381000"/>
          </a:xfrm>
          <a:prstGeom prst="rect">
            <a:avLst/>
          </a:prstGeom>
          <a:noFill/>
          <a:ln w="635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57400" y="4953000"/>
            <a:ext cx="3657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See TotalSales.java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57400" y="4267200"/>
            <a:ext cx="3657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See Squares.java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uiExpand="1" build="p" bldLvl="2"/>
      <p:bldP spid="5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br>
              <a:rPr lang="en-US" dirty="0" smtClean="0"/>
            </a:br>
            <a:r>
              <a:rPr lang="en-US" dirty="0" smtClean="0"/>
              <a:t>Loops and Files</a:t>
            </a:r>
            <a:endParaRPr lang="en-US" dirty="0"/>
          </a:p>
        </p:txBody>
      </p:sp>
      <p:pic>
        <p:nvPicPr>
          <p:cNvPr id="74754" name="Picture 2" descr="http://www.itsbuildable.com/wp-content/uploads/2009/11/Roller-Co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962400"/>
            <a:ext cx="3524250" cy="23181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Nested Loops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Nested Loops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7924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b="1" dirty="0" smtClean="0">
                <a:latin typeface="Courier New" pitchFamily="49" charset="0"/>
              </a:rPr>
              <a:t>Example:</a:t>
            </a:r>
          </a:p>
          <a:p>
            <a:pPr lvl="1"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lvl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for(</a:t>
            </a: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i = 0; i &lt; 3; i</a:t>
            </a:r>
            <a:r>
              <a:rPr lang="en-US" sz="2000" b="1" dirty="0" smtClean="0">
                <a:latin typeface="Courier New" pitchFamily="49" charset="0"/>
              </a:rPr>
              <a:t>++) {</a:t>
            </a:r>
            <a:endParaRPr lang="en-US" sz="2000" b="1" dirty="0" smtClean="0">
              <a:latin typeface="Courier New" pitchFamily="49" charset="0"/>
            </a:endParaRPr>
          </a:p>
          <a:p>
            <a:pPr lvl="2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for(</a:t>
            </a: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j = 0; j &lt; 4; </a:t>
            </a:r>
            <a:r>
              <a:rPr lang="en-US" sz="2000" b="1" dirty="0" err="1" smtClean="0">
                <a:latin typeface="Courier New" pitchFamily="49" charset="0"/>
              </a:rPr>
              <a:t>j</a:t>
            </a:r>
            <a:r>
              <a:rPr lang="en-US" sz="2000" b="1" dirty="0" err="1" smtClean="0">
                <a:latin typeface="Courier New" pitchFamily="49" charset="0"/>
              </a:rPr>
              <a:t>++</a:t>
            </a:r>
            <a:r>
              <a:rPr lang="en-US" sz="2000" b="1" dirty="0" smtClean="0">
                <a:latin typeface="Courier New" pitchFamily="49" charset="0"/>
              </a:rPr>
              <a:t>) {</a:t>
            </a:r>
            <a:endParaRPr lang="en-US" sz="2000" b="1" dirty="0" smtClean="0">
              <a:latin typeface="Courier New" pitchFamily="49" charset="0"/>
            </a:endParaRPr>
          </a:p>
          <a:p>
            <a:pPr lvl="3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loop statements</a:t>
            </a:r>
            <a:r>
              <a:rPr lang="en-US" sz="2000" b="1" dirty="0" smtClean="0">
                <a:latin typeface="Courier New" pitchFamily="49" charset="0"/>
              </a:rPr>
              <a:t>;</a:t>
            </a:r>
          </a:p>
          <a:p>
            <a:pPr marL="4763" lvl="3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    }</a:t>
            </a:r>
          </a:p>
          <a:p>
            <a:pPr marL="4763" lvl="3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 }</a:t>
            </a:r>
            <a:endParaRPr lang="en-US" sz="2000" b="1" dirty="0" smtClean="0">
              <a:latin typeface="Courier New" pitchFamily="49" charset="0"/>
            </a:endParaRPr>
          </a:p>
          <a:p>
            <a:pPr lvl="3"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4600" y="4114800"/>
            <a:ext cx="3657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See Clock.java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3688" y="5029200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// how can we create this output?</a:t>
            </a:r>
          </a:p>
          <a:p>
            <a:pPr lvl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1  2  3  4</a:t>
            </a:r>
          </a:p>
          <a:p>
            <a:pPr lvl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5  6  7  8</a:t>
            </a:r>
          </a:p>
          <a:p>
            <a:pPr lvl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9 10 11 12</a:t>
            </a:r>
            <a:endParaRPr lang="en-US" sz="2000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break statement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 statement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534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err="1" smtClean="0"/>
              <a:t>int</a:t>
            </a:r>
            <a:r>
              <a:rPr lang="en-US" sz="2000" dirty="0" smtClean="0"/>
              <a:t> number = 5;</a:t>
            </a:r>
          </a:p>
          <a:p>
            <a:pPr>
              <a:buNone/>
            </a:pP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myGuess</a:t>
            </a:r>
            <a:r>
              <a:rPr lang="en-US" sz="2000" dirty="0" smtClean="0"/>
              <a:t> = 4;</a:t>
            </a:r>
          </a:p>
          <a:p>
            <a:pPr>
              <a:buNone/>
            </a:pPr>
            <a:r>
              <a:rPr lang="en-US" sz="2000" dirty="0" smtClean="0"/>
              <a:t>Scanner scan = new Scanner(</a:t>
            </a:r>
            <a:r>
              <a:rPr lang="en-US" sz="2000" dirty="0" err="1" smtClean="0"/>
              <a:t>System.in</a:t>
            </a:r>
            <a:r>
              <a:rPr lang="en-US" sz="2000" dirty="0" smtClean="0"/>
              <a:t>);</a:t>
            </a:r>
          </a:p>
          <a:p>
            <a:pPr>
              <a:buNone/>
            </a:pP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numberOfGuesses</a:t>
            </a:r>
            <a:r>
              <a:rPr lang="en-US" sz="2000" dirty="0" smtClean="0"/>
              <a:t> = 0;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while (number != </a:t>
            </a:r>
            <a:r>
              <a:rPr lang="en-US" sz="2000" dirty="0" err="1" smtClean="0"/>
              <a:t>userGuess</a:t>
            </a:r>
            <a:r>
              <a:rPr lang="en-US" sz="2000" dirty="0" smtClean="0"/>
              <a:t>) {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System.out.println</a:t>
            </a:r>
            <a:r>
              <a:rPr lang="en-US" sz="2000" dirty="0" smtClean="0"/>
              <a:t>(“Enter your guess: ”);</a:t>
            </a:r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userGuess</a:t>
            </a:r>
            <a:r>
              <a:rPr lang="en-US" sz="2000" dirty="0" smtClean="0"/>
              <a:t>= </a:t>
            </a:r>
            <a:r>
              <a:rPr lang="en-US" sz="2000" dirty="0" err="1" smtClean="0"/>
              <a:t>scan.nextInt</a:t>
            </a:r>
            <a:r>
              <a:rPr lang="en-US" sz="2000" dirty="0" smtClean="0"/>
              <a:t>();</a:t>
            </a:r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System.out.println</a:t>
            </a:r>
            <a:r>
              <a:rPr lang="en-US" sz="2000" dirty="0" smtClean="0"/>
              <a:t>(“Sorry, wrong number! Try again!”);</a:t>
            </a:r>
          </a:p>
          <a:p>
            <a:pPr>
              <a:buNone/>
            </a:pPr>
            <a:r>
              <a:rPr lang="en-US" sz="2000" dirty="0" smtClean="0"/>
              <a:t>       </a:t>
            </a:r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2000" dirty="0" err="1" smtClean="0">
                <a:solidFill>
                  <a:srgbClr val="FFFF00"/>
                </a:solidFill>
              </a:rPr>
              <a:t>numberOfGuesses</a:t>
            </a:r>
            <a:r>
              <a:rPr lang="en-US" sz="2000" dirty="0" smtClean="0">
                <a:solidFill>
                  <a:srgbClr val="FFFF00"/>
                </a:solidFill>
              </a:rPr>
              <a:t>++;</a:t>
            </a:r>
          </a:p>
          <a:p>
            <a:pPr>
              <a:buNone/>
            </a:pPr>
            <a:r>
              <a:rPr lang="en-US" sz="2000" dirty="0" smtClean="0"/>
              <a:t>}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System.out.println</a:t>
            </a:r>
            <a:r>
              <a:rPr lang="en-US" sz="2000" dirty="0" smtClean="0"/>
              <a:t>(“Great Job! You got it!”);</a:t>
            </a:r>
          </a:p>
          <a:p>
            <a:pPr>
              <a:buNone/>
            </a:pPr>
            <a:r>
              <a:rPr lang="en-US" sz="2000" dirty="0" err="1" smtClean="0"/>
              <a:t>System.out.println</a:t>
            </a:r>
            <a:r>
              <a:rPr lang="en-US" sz="2000" dirty="0" smtClean="0"/>
              <a:t>(“It took “ +  </a:t>
            </a:r>
            <a:r>
              <a:rPr lang="en-US" sz="2000" dirty="0" err="1" smtClean="0"/>
              <a:t>numberOfGuesses</a:t>
            </a:r>
            <a:r>
              <a:rPr lang="en-US" sz="2000" dirty="0" smtClean="0"/>
              <a:t> + “ guesses”);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5638" y="2819400"/>
            <a:ext cx="1868362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5257800" y="1066800"/>
            <a:ext cx="3505200" cy="1295400"/>
          </a:xfrm>
          <a:prstGeom prst="cloudCallout">
            <a:avLst>
              <a:gd name="adj1" fmla="val 20501"/>
              <a:gd name="adj2" fmla="val 9991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 want to allow only 10 guesses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 statement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while (number != </a:t>
            </a:r>
            <a:r>
              <a:rPr lang="en-US" sz="2000" dirty="0" err="1" smtClean="0"/>
              <a:t>userGuess</a:t>
            </a:r>
            <a:r>
              <a:rPr lang="en-US" sz="2000" dirty="0" smtClean="0"/>
              <a:t>);</a:t>
            </a:r>
          </a:p>
          <a:p>
            <a:pPr>
              <a:buNone/>
            </a:pPr>
            <a:r>
              <a:rPr lang="en-US" sz="2000" dirty="0" smtClean="0"/>
              <a:t>{</a:t>
            </a:r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System.out.println</a:t>
            </a:r>
            <a:r>
              <a:rPr lang="en-US" sz="2000" dirty="0" smtClean="0"/>
              <a:t>(“Enter your guess: ”);</a:t>
            </a:r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userGuess</a:t>
            </a:r>
            <a:r>
              <a:rPr lang="en-US" sz="2000" dirty="0" smtClean="0"/>
              <a:t>= </a:t>
            </a:r>
            <a:r>
              <a:rPr lang="en-US" sz="2000" dirty="0" err="1" smtClean="0"/>
              <a:t>scan.nextInt</a:t>
            </a:r>
            <a:r>
              <a:rPr lang="en-US" sz="2000" dirty="0" smtClean="0"/>
              <a:t>();</a:t>
            </a:r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System.out.println</a:t>
            </a:r>
            <a:r>
              <a:rPr lang="en-US" sz="2000" dirty="0" smtClean="0"/>
              <a:t>(“Sorry, wrong number! Try again!”);</a:t>
            </a:r>
          </a:p>
          <a:p>
            <a:pPr>
              <a:buNone/>
            </a:pPr>
            <a:r>
              <a:rPr lang="en-US" sz="2000" dirty="0" smtClean="0"/>
              <a:t>       </a:t>
            </a:r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2000" dirty="0" err="1" smtClean="0">
                <a:solidFill>
                  <a:srgbClr val="FFFF00"/>
                </a:solidFill>
              </a:rPr>
              <a:t>numberOfGuesses</a:t>
            </a:r>
            <a:r>
              <a:rPr lang="en-US" sz="2000" dirty="0" smtClean="0">
                <a:solidFill>
                  <a:srgbClr val="FFFF00"/>
                </a:solidFill>
              </a:rPr>
              <a:t>++;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if (</a:t>
            </a:r>
            <a:r>
              <a:rPr lang="en-US" sz="2000" dirty="0" err="1" smtClean="0">
                <a:solidFill>
                  <a:srgbClr val="FFFF00"/>
                </a:solidFill>
              </a:rPr>
              <a:t>numberOfGuesses</a:t>
            </a:r>
            <a:r>
              <a:rPr lang="en-US" sz="2000" dirty="0" smtClean="0">
                <a:solidFill>
                  <a:srgbClr val="FFFF00"/>
                </a:solidFill>
              </a:rPr>
              <a:t> &gt;= 10</a:t>
            </a:r>
            <a:r>
              <a:rPr lang="en-US" sz="2000" dirty="0" smtClean="0">
                <a:solidFill>
                  <a:srgbClr val="FFFF00"/>
                </a:solidFill>
              </a:rPr>
              <a:t>)   </a:t>
            </a:r>
            <a:r>
              <a:rPr lang="en-US" sz="2000" dirty="0" smtClean="0">
                <a:solidFill>
                  <a:srgbClr val="FFFF00"/>
                </a:solidFill>
              </a:rPr>
              <a:t>{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 </a:t>
            </a:r>
            <a:r>
              <a:rPr lang="en-US" sz="2000" dirty="0" err="1" smtClean="0">
                <a:solidFill>
                  <a:srgbClr val="FFFF00"/>
                </a:solidFill>
              </a:rPr>
              <a:t>System.out.println</a:t>
            </a:r>
            <a:r>
              <a:rPr lang="en-US" sz="2000" dirty="0" smtClean="0">
                <a:solidFill>
                  <a:srgbClr val="FFFF00"/>
                </a:solidFill>
              </a:rPr>
              <a:t>(“Game Over”);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 break;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}</a:t>
            </a:r>
          </a:p>
          <a:p>
            <a:pPr>
              <a:buNone/>
            </a:pPr>
            <a:r>
              <a:rPr lang="en-US" sz="2000" dirty="0" smtClean="0"/>
              <a:t>}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System.out.println</a:t>
            </a:r>
            <a:r>
              <a:rPr lang="en-US" sz="2000" dirty="0" smtClean="0"/>
              <a:t>(“Do you want to play it again? “);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276600"/>
            <a:ext cx="1868362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6248400" y="1143000"/>
            <a:ext cx="2514600" cy="1524000"/>
          </a:xfrm>
          <a:prstGeom prst="cloudCallout">
            <a:avLst>
              <a:gd name="adj1" fmla="val 17602"/>
              <a:gd name="adj2" fmla="val 9643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Can we avoid the break?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continue statement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Interviewing marathon runners</a:t>
            </a:r>
            <a:endParaRPr lang="en-US" dirty="0"/>
          </a:p>
        </p:txBody>
      </p:sp>
      <p:pic>
        <p:nvPicPr>
          <p:cNvPr id="4098" name="Picture 2" descr="http://www.floorballukraine.com/data/images/Media_interview_Floorball_Ukra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556000" cy="2667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257800" y="1524000"/>
            <a:ext cx="2971800" cy="838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For all people walking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on the street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57800" y="2743200"/>
            <a:ext cx="2971800" cy="838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If it is a runner, then interview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57800" y="3962400"/>
            <a:ext cx="2971800" cy="838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If it is not a runner, then skip to the next person walking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5058" name="Picture 2" descr="http://www.dreamstime.com/person-thinking-thumb5628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2400" y="4876800"/>
            <a:ext cx="1257300" cy="1771650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1066800" y="3429000"/>
            <a:ext cx="3581400" cy="1524000"/>
          </a:xfrm>
          <a:prstGeom prst="cloudCallout">
            <a:avLst>
              <a:gd name="adj1" fmla="val -56383"/>
              <a:gd name="adj2" fmla="val 543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Do I know how many people will pass?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1676400" y="4953000"/>
            <a:ext cx="2895600" cy="1524000"/>
          </a:xfrm>
          <a:prstGeom prst="cloudCallout">
            <a:avLst>
              <a:gd name="adj1" fmla="val -75747"/>
              <a:gd name="adj2" fmla="val -3893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So I’ll use the While loop for it!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continue statement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723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/>
              <a:t>while (</a:t>
            </a:r>
            <a:r>
              <a:rPr lang="en-US" sz="2000" b="1" dirty="0" err="1" smtClean="0"/>
              <a:t>stillHavePeopleWalkingOnTheStreet</a:t>
            </a:r>
            <a:r>
              <a:rPr lang="en-US" sz="2000" b="1" dirty="0" smtClean="0"/>
              <a:t>()) {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    if (!</a:t>
            </a:r>
            <a:r>
              <a:rPr lang="en-US" sz="2000" b="1" dirty="0" err="1" smtClean="0">
                <a:solidFill>
                  <a:srgbClr val="FFFF00"/>
                </a:solidFill>
              </a:rPr>
              <a:t>PersonIsARunner</a:t>
            </a:r>
            <a:r>
              <a:rPr lang="en-US" sz="2000" b="1" dirty="0" smtClean="0">
                <a:solidFill>
                  <a:srgbClr val="FFFF00"/>
                </a:solidFill>
              </a:rPr>
              <a:t>)  </a:t>
            </a:r>
            <a:r>
              <a:rPr lang="en-US" sz="2000" b="1" dirty="0" smtClean="0">
                <a:solidFill>
                  <a:srgbClr val="FFFF00"/>
                </a:solidFill>
              </a:rPr>
              <a:t>{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         continue;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    }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r>
              <a:rPr lang="en-US" sz="2000" b="1" dirty="0" err="1" smtClean="0"/>
              <a:t>performTheInterview</a:t>
            </a:r>
            <a:r>
              <a:rPr lang="en-US" sz="2000" b="1" dirty="0" smtClean="0"/>
              <a:t>();</a:t>
            </a:r>
          </a:p>
          <a:p>
            <a:pPr>
              <a:buNone/>
            </a:pPr>
            <a:r>
              <a:rPr lang="en-US" sz="2000" b="1" dirty="0" smtClean="0"/>
              <a:t>    </a:t>
            </a:r>
            <a:r>
              <a:rPr lang="en-US" sz="2000" b="1" dirty="0" err="1" smtClean="0"/>
              <a:t>numberOfRunnersInterviewed</a:t>
            </a:r>
            <a:r>
              <a:rPr lang="en-US" sz="2000" b="1" dirty="0" smtClean="0"/>
              <a:t>++;</a:t>
            </a:r>
          </a:p>
          <a:p>
            <a:pPr>
              <a:buNone/>
            </a:pPr>
            <a:r>
              <a:rPr lang="en-US" sz="2000" b="1" dirty="0" smtClean="0"/>
              <a:t>}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Second Part</a:t>
            </a:r>
            <a:br>
              <a:rPr lang="en-US" dirty="0" smtClean="0"/>
            </a:br>
            <a:r>
              <a:rPr lang="en-US" dirty="0" smtClean="0"/>
              <a:t>Reading and Writing </a:t>
            </a:r>
            <a:br>
              <a:rPr lang="en-US" dirty="0" smtClean="0"/>
            </a:br>
            <a:r>
              <a:rPr lang="en-US" dirty="0" smtClean="0"/>
              <a:t>Data From/Into a File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Handling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05000"/>
            <a:ext cx="335380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1828800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Reentering data all the time could get tedious for the user.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76400" y="5867400"/>
            <a:ext cx="4670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The data can be read in from a file</a:t>
            </a:r>
            <a:endParaRPr lang="en-US" sz="2400" dirty="0"/>
          </a:p>
        </p:txBody>
      </p:sp>
      <p:pic>
        <p:nvPicPr>
          <p:cNvPr id="1028" name="Picture 4" descr="http://www.daviddarling.info/images/table_of_densi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0"/>
            <a:ext cx="1697842" cy="1905000"/>
          </a:xfrm>
          <a:prstGeom prst="rect">
            <a:avLst/>
          </a:prstGeom>
          <a:noFill/>
        </p:spPr>
      </p:pic>
      <p:pic>
        <p:nvPicPr>
          <p:cNvPr id="1030" name="Picture 6" descr="http://vermontapse.org/yahoo_site_admin/assets/images/Icon-Computer01-White.20284801_st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3350" y="3810000"/>
            <a:ext cx="2076450" cy="2076450"/>
          </a:xfrm>
          <a:prstGeom prst="rect">
            <a:avLst/>
          </a:prstGeom>
          <a:noFill/>
        </p:spPr>
      </p:pic>
      <p:sp>
        <p:nvSpPr>
          <p:cNvPr id="9" name="Left-Right Arrow 8"/>
          <p:cNvSpPr/>
          <p:nvPr/>
        </p:nvSpPr>
        <p:spPr>
          <a:xfrm>
            <a:off x="2743200" y="4495800"/>
            <a:ext cx="1219200" cy="457200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4 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 Part: Loops</a:t>
            </a:r>
          </a:p>
          <a:p>
            <a:pPr lvl="1"/>
            <a:r>
              <a:rPr lang="en-US" sz="2800" dirty="0" smtClean="0"/>
              <a:t>The increment and decrement operators</a:t>
            </a:r>
          </a:p>
          <a:p>
            <a:pPr lvl="1"/>
            <a:r>
              <a:rPr lang="en-US" sz="2800" dirty="0" smtClean="0"/>
              <a:t>The while Loop</a:t>
            </a:r>
          </a:p>
          <a:p>
            <a:pPr lvl="1"/>
            <a:r>
              <a:rPr lang="en-US" sz="2800" dirty="0" smtClean="0"/>
              <a:t>The do-while Loop</a:t>
            </a:r>
          </a:p>
          <a:p>
            <a:pPr lvl="1"/>
            <a:r>
              <a:rPr lang="en-US" sz="2800" dirty="0" smtClean="0"/>
              <a:t>The for loop</a:t>
            </a:r>
          </a:p>
          <a:p>
            <a:pPr lvl="1"/>
            <a:r>
              <a:rPr lang="en-US" sz="2800" dirty="0" smtClean="0"/>
              <a:t>Nested loops</a:t>
            </a:r>
          </a:p>
          <a:p>
            <a:pPr lvl="1"/>
            <a:r>
              <a:rPr lang="en-US" sz="2800" dirty="0" smtClean="0"/>
              <a:t>The break and continue statements</a:t>
            </a:r>
          </a:p>
          <a:p>
            <a:r>
              <a:rPr lang="en-US" sz="2800" dirty="0" smtClean="0"/>
              <a:t>Second Part: File Input and Output  (if time allows)</a:t>
            </a:r>
          </a:p>
          <a:p>
            <a:pPr lvl="1"/>
            <a:r>
              <a:rPr lang="en-US" sz="2800" dirty="0" smtClean="0"/>
              <a:t>Introduction to File Input and Output</a:t>
            </a:r>
          </a:p>
          <a:p>
            <a:pPr lvl="1"/>
            <a:r>
              <a:rPr lang="en-US" sz="2800" dirty="0" smtClean="0"/>
              <a:t>Java Exceptions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 of Writing data into a File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105400" y="2438400"/>
            <a:ext cx="3810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the car door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(opening the file to write)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400" y="3581400"/>
            <a:ext cx="3810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 the woman </a:t>
            </a:r>
            <a:r>
              <a:rPr lang="en-US" dirty="0" smtClean="0"/>
              <a:t>go </a:t>
            </a:r>
            <a:r>
              <a:rPr lang="en-US" dirty="0" smtClean="0"/>
              <a:t>inside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(write the data into the file)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4724400"/>
            <a:ext cx="4114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Close the door when she is inside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(close the file after writing all </a:t>
            </a:r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data)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58000" y="3124200"/>
            <a:ext cx="228600" cy="3810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858000" y="4267200"/>
            <a:ext cx="228600" cy="3810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9719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5105400" y="1219200"/>
            <a:ext cx="3810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Finding your car in the park lot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(defining what file in the hard disc)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858000" y="1981200"/>
            <a:ext cx="228600" cy="3810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of Reading data into a File</a:t>
            </a:r>
            <a:endParaRPr lang="en-US" dirty="0"/>
          </a:p>
        </p:txBody>
      </p:sp>
      <p:pic>
        <p:nvPicPr>
          <p:cNvPr id="7170" name="Picture 2" descr="http://www.visualphotos.com/photo/1x9049127/hotel_porter_opening_car_door_for_a_woman_biltmore_hotel_coral_gables_florida_usa_476878772.jpg"/>
          <p:cNvPicPr>
            <a:picLocks noChangeAspect="1" noChangeArrowheads="1"/>
          </p:cNvPicPr>
          <p:nvPr/>
        </p:nvPicPr>
        <p:blipFill>
          <a:blip r:embed="rId2" cstate="print"/>
          <a:srcRect b="3284"/>
          <a:stretch>
            <a:fillRect/>
          </a:stretch>
        </p:blipFill>
        <p:spPr bwMode="auto">
          <a:xfrm>
            <a:off x="2438400" y="1828800"/>
            <a:ext cx="3886200" cy="3874243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133600" y="1219200"/>
            <a:ext cx="441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It is the same process !</a:t>
            </a:r>
            <a:endParaRPr lang="en-US" sz="2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File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Types of </a:t>
            </a:r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1066800"/>
            <a:ext cx="2514600" cy="914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Text Data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(you can easily read)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9200" y="1143000"/>
            <a:ext cx="3657600" cy="838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Binary Data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(only some programs can read)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4099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33600"/>
            <a:ext cx="34099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762000"/>
            <a:ext cx="3886200" cy="5257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Text Data</a:t>
            </a:r>
            <a:br>
              <a:rPr lang="en-US" dirty="0" smtClean="0"/>
            </a:br>
            <a:r>
              <a:rPr lang="en-US" dirty="0" smtClean="0"/>
              <a:t>From File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Reading Data From File</a:t>
            </a:r>
            <a:endParaRPr lang="en-US" sz="4400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11239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04800" y="1143000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Juice Bag is the Data File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4114800"/>
            <a:ext cx="3048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want the juice inside it! </a:t>
            </a:r>
          </a:p>
          <a:p>
            <a:pPr algn="ctr"/>
            <a:r>
              <a:rPr lang="en-US" dirty="0" smtClean="0"/>
              <a:t>(We want to read the data)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324600" y="1143000"/>
            <a:ext cx="2667000" cy="914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Your mouth is the program that wants the juice, </a:t>
            </a:r>
            <a:r>
              <a:rPr lang="en-US" dirty="0" err="1" smtClean="0">
                <a:solidFill>
                  <a:schemeClr val="bg1"/>
                </a:solidFill>
              </a:rPr>
              <a:t>opss</a:t>
            </a:r>
            <a:r>
              <a:rPr lang="en-US" dirty="0" smtClean="0">
                <a:solidFill>
                  <a:schemeClr val="bg1"/>
                </a:solidFill>
              </a:rPr>
              <a:t>, the data!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24600" y="4114800"/>
            <a:ext cx="2514600" cy="914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do we do that in real life?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45" name="Picture 5" descr="http://farm8.staticflickr.com/7101/7341986760_4b2a5e6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09800"/>
            <a:ext cx="1702408" cy="1638301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743200" y="1143000"/>
            <a:ext cx="3409950" cy="2490274"/>
            <a:chOff x="2743200" y="1676400"/>
            <a:chExt cx="3409950" cy="2490274"/>
          </a:xfrm>
        </p:grpSpPr>
        <p:pic>
          <p:nvPicPr>
            <p:cNvPr id="6144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200" y="2895600"/>
              <a:ext cx="3409950" cy="127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ounded Rectangle 12"/>
            <p:cNvSpPr/>
            <p:nvPr/>
          </p:nvSpPr>
          <p:spPr>
            <a:xfrm>
              <a:off x="3200400" y="1676400"/>
              <a:ext cx="2514600" cy="914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We need a straw!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276600" y="4114800"/>
            <a:ext cx="25146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open a </a:t>
            </a:r>
            <a:r>
              <a:rPr lang="en-US" b="1" dirty="0" smtClean="0">
                <a:solidFill>
                  <a:schemeClr val="bg1"/>
                </a:solidFill>
              </a:rPr>
              <a:t>data </a:t>
            </a:r>
            <a:r>
              <a:rPr lang="en-US" b="1" dirty="0" smtClean="0">
                <a:solidFill>
                  <a:schemeClr val="bg1"/>
                </a:solidFill>
              </a:rPr>
              <a:t>stream </a:t>
            </a:r>
            <a:r>
              <a:rPr lang="en-US" b="1" dirty="0" smtClean="0">
                <a:solidFill>
                  <a:schemeClr val="bg1"/>
                </a:solidFill>
              </a:rPr>
              <a:t>between the </a:t>
            </a: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 smtClean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your </a:t>
            </a:r>
            <a:r>
              <a:rPr lang="en-US" b="1" dirty="0" smtClean="0">
                <a:solidFill>
                  <a:schemeClr val="bg1"/>
                </a:solidFill>
              </a:rPr>
              <a:t>program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straw can be very long</a:t>
            </a:r>
            <a:endParaRPr lang="en-US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38400"/>
            <a:ext cx="32670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905000" y="1371600"/>
            <a:ext cx="58674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But remember, with the </a:t>
            </a:r>
            <a:r>
              <a:rPr lang="en-US" b="1" dirty="0" smtClean="0">
                <a:solidFill>
                  <a:schemeClr val="bg1"/>
                </a:solidFill>
              </a:rPr>
              <a:t>invention </a:t>
            </a:r>
            <a:r>
              <a:rPr lang="en-US" b="1" dirty="0" smtClean="0">
                <a:solidFill>
                  <a:schemeClr val="bg1"/>
                </a:solidFill>
              </a:rPr>
              <a:t>of internet, We might be opening a file that is located in the other side of the world!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0" y="2514600"/>
            <a:ext cx="20478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4-</a:t>
            </a:r>
            <a:fld id="{177D6B10-3D21-41C4-B954-ED29E73B2321}" type="slidenum">
              <a:rPr lang="en-US">
                <a:latin typeface="+mj-lt"/>
              </a:rPr>
              <a:pPr>
                <a:defRPr/>
              </a:pPr>
              <a:t>37</a:t>
            </a:fld>
            <a:endParaRPr lang="en-US">
              <a:latin typeface="+mj-lt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Reading Data From a File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3058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this course we will use the </a:t>
            </a:r>
            <a:r>
              <a:rPr lang="en-US" dirty="0">
                <a:latin typeface="Courier New" pitchFamily="49" charset="0"/>
              </a:rPr>
              <a:t>File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 pitchFamily="49" charset="0"/>
              </a:rPr>
              <a:t>Scanner</a:t>
            </a:r>
            <a:r>
              <a:rPr lang="en-US" dirty="0" smtClean="0"/>
              <a:t> classes </a:t>
            </a:r>
            <a:r>
              <a:rPr lang="en-US" dirty="0"/>
              <a:t>to read data from a file: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609600" y="3657600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Courier New" pitchFamily="49" charset="0"/>
              </a:rPr>
              <a:t>File </a:t>
            </a:r>
            <a:r>
              <a:rPr lang="en-US" b="1" dirty="0" err="1">
                <a:latin typeface="Courier New" pitchFamily="49" charset="0"/>
              </a:rPr>
              <a:t>myFile</a:t>
            </a:r>
            <a:r>
              <a:rPr lang="en-US" b="1" dirty="0">
                <a:latin typeface="Courier New" pitchFamily="49" charset="0"/>
              </a:rPr>
              <a:t> = new File("Customers.txt");</a:t>
            </a:r>
          </a:p>
          <a:p>
            <a:pPr algn="l"/>
            <a:r>
              <a:rPr lang="en-US" b="1" dirty="0">
                <a:latin typeface="Courier New" pitchFamily="49" charset="0"/>
              </a:rPr>
              <a:t>Scanner </a:t>
            </a:r>
            <a:r>
              <a:rPr lang="en-US" b="1" dirty="0" err="1">
                <a:latin typeface="Courier New" pitchFamily="49" charset="0"/>
              </a:rPr>
              <a:t>inputFile</a:t>
            </a:r>
            <a:r>
              <a:rPr lang="en-US" b="1" dirty="0">
                <a:latin typeface="Courier New" pitchFamily="49" charset="0"/>
              </a:rPr>
              <a:t> = new Scanner(</a:t>
            </a:r>
            <a:r>
              <a:rPr lang="en-US" b="1" dirty="0" err="1">
                <a:latin typeface="Courier New" pitchFamily="49" charset="0"/>
              </a:rPr>
              <a:t>myFile</a:t>
            </a:r>
            <a:r>
              <a:rPr lang="en-US" b="1" dirty="0">
                <a:latin typeface="Courier New" pitchFamily="49" charset="0"/>
              </a:rPr>
              <a:t>);</a:t>
            </a:r>
            <a:r>
              <a:rPr lang="en-US" b="1" dirty="0"/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181600" y="2209800"/>
            <a:ext cx="3733800" cy="1447800"/>
            <a:chOff x="5257800" y="2590800"/>
            <a:chExt cx="3733800" cy="1447800"/>
          </a:xfrm>
        </p:grpSpPr>
        <p:sp>
          <p:nvSpPr>
            <p:cNvPr id="41990" name="Text Box 5"/>
            <p:cNvSpPr txBox="1">
              <a:spLocks noChangeArrowheads="1"/>
            </p:cNvSpPr>
            <p:nvPr/>
          </p:nvSpPr>
          <p:spPr bwMode="auto">
            <a:xfrm>
              <a:off x="5562600" y="2590800"/>
              <a:ext cx="3429000" cy="923330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FF00"/>
                  </a:solidFill>
                </a:rPr>
                <a:t>Pass the name of the file as an argument to the </a:t>
              </a:r>
              <a:r>
                <a:rPr lang="en-US" b="1" dirty="0">
                  <a:solidFill>
                    <a:srgbClr val="FFFF00"/>
                  </a:solidFill>
                  <a:latin typeface="Courier New" pitchFamily="49" charset="0"/>
                </a:rPr>
                <a:t>File</a:t>
              </a:r>
              <a:r>
                <a:rPr lang="en-US" b="1" dirty="0">
                  <a:solidFill>
                    <a:srgbClr val="FFFF00"/>
                  </a:solidFill>
                </a:rPr>
                <a:t> class constructor.</a:t>
              </a:r>
            </a:p>
          </p:txBody>
        </p:sp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5257800" y="3048000"/>
              <a:ext cx="304800" cy="990600"/>
              <a:chOff x="3312" y="1920"/>
              <a:chExt cx="192" cy="624"/>
            </a:xfrm>
          </p:grpSpPr>
          <p:sp>
            <p:nvSpPr>
              <p:cNvPr id="41995" name="Line 8"/>
              <p:cNvSpPr>
                <a:spLocks noChangeShapeType="1"/>
              </p:cNvSpPr>
              <p:nvPr/>
            </p:nvSpPr>
            <p:spPr bwMode="auto">
              <a:xfrm flipH="1">
                <a:off x="3312" y="1920"/>
                <a:ext cx="192" cy="0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996" name="Line 9"/>
              <p:cNvSpPr>
                <a:spLocks noChangeShapeType="1"/>
              </p:cNvSpPr>
              <p:nvPr/>
            </p:nvSpPr>
            <p:spPr bwMode="auto">
              <a:xfrm>
                <a:off x="3312" y="1920"/>
                <a:ext cx="0" cy="62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838200" y="4343400"/>
            <a:ext cx="4648200" cy="1228130"/>
            <a:chOff x="914400" y="4724400"/>
            <a:chExt cx="4648200" cy="1228130"/>
          </a:xfrm>
        </p:grpSpPr>
        <p:sp>
          <p:nvSpPr>
            <p:cNvPr id="41991" name="Text Box 6"/>
            <p:cNvSpPr txBox="1">
              <a:spLocks noChangeArrowheads="1"/>
            </p:cNvSpPr>
            <p:nvPr/>
          </p:nvSpPr>
          <p:spPr bwMode="auto">
            <a:xfrm>
              <a:off x="914400" y="5029200"/>
              <a:ext cx="3429000" cy="923330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FF00"/>
                  </a:solidFill>
                </a:rPr>
                <a:t>Pass the </a:t>
              </a:r>
              <a:r>
                <a:rPr lang="en-US" b="1" dirty="0">
                  <a:solidFill>
                    <a:srgbClr val="FFFF00"/>
                  </a:solidFill>
                  <a:latin typeface="Courier New" pitchFamily="49" charset="0"/>
                </a:rPr>
                <a:t>File</a:t>
              </a:r>
              <a:r>
                <a:rPr lang="en-US" b="1" dirty="0">
                  <a:solidFill>
                    <a:srgbClr val="FFFF00"/>
                  </a:solidFill>
                </a:rPr>
                <a:t> object as an argument to the </a:t>
              </a:r>
              <a:r>
                <a:rPr lang="en-US" b="1" dirty="0">
                  <a:solidFill>
                    <a:srgbClr val="FFFF00"/>
                  </a:solidFill>
                  <a:latin typeface="Courier New" pitchFamily="49" charset="0"/>
                </a:rPr>
                <a:t>Scanner</a:t>
              </a:r>
              <a:r>
                <a:rPr lang="en-US" b="1" dirty="0">
                  <a:solidFill>
                    <a:srgbClr val="FFFF00"/>
                  </a:solidFill>
                </a:rPr>
                <a:t> class constructor.</a:t>
              </a:r>
            </a:p>
          </p:txBody>
        </p:sp>
        <p:sp>
          <p:nvSpPr>
            <p:cNvPr id="41993" name="Line 11"/>
            <p:cNvSpPr>
              <a:spLocks noChangeShapeType="1"/>
            </p:cNvSpPr>
            <p:nvPr/>
          </p:nvSpPr>
          <p:spPr bwMode="auto">
            <a:xfrm>
              <a:off x="4343400" y="5562600"/>
              <a:ext cx="1219200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994" name="Line 12"/>
            <p:cNvSpPr>
              <a:spLocks noChangeShapeType="1"/>
            </p:cNvSpPr>
            <p:nvPr/>
          </p:nvSpPr>
          <p:spPr bwMode="auto">
            <a:xfrm flipV="1">
              <a:off x="5562600" y="4724400"/>
              <a:ext cx="0" cy="83820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4600" y="3429000"/>
            <a:ext cx="2514600" cy="646331"/>
            <a:chOff x="6400800" y="3810000"/>
            <a:chExt cx="2514600" cy="646331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7086600" y="3810000"/>
              <a:ext cx="1828800" cy="646331"/>
            </a:xfrm>
            <a:prstGeom prst="rect">
              <a:avLst/>
            </a:prstGeom>
            <a:solidFill>
              <a:srgbClr val="00FF00"/>
            </a:solidFill>
            <a:ln w="508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chemeClr val="bg1"/>
                  </a:solidFill>
                </a:rPr>
                <a:t>The juice </a:t>
              </a:r>
              <a:r>
                <a:rPr lang="en-US" b="1" dirty="0" smtClean="0">
                  <a:solidFill>
                    <a:schemeClr val="bg1"/>
                  </a:solidFill>
                </a:rPr>
                <a:t>box (the data file)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 flipV="1">
              <a:off x="6400800" y="4267200"/>
              <a:ext cx="533400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24600" y="4191000"/>
            <a:ext cx="2514600" cy="798731"/>
            <a:chOff x="6400800" y="4572000"/>
            <a:chExt cx="2514600" cy="798731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7086600" y="4724400"/>
              <a:ext cx="1828800" cy="646331"/>
            </a:xfrm>
            <a:prstGeom prst="rect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chemeClr val="bg1"/>
                  </a:solidFill>
                </a:rPr>
                <a:t>The straw (the data stream)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 flipV="1">
              <a:off x="6400800" y="4572000"/>
              <a:ext cx="533400" cy="38100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81000" y="57912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Scanner </a:t>
            </a:r>
            <a:r>
              <a:rPr lang="en-US" b="1" dirty="0" err="1">
                <a:latin typeface="Courier New" pitchFamily="49" charset="0"/>
              </a:rPr>
              <a:t>inputFile</a:t>
            </a:r>
            <a:r>
              <a:rPr lang="en-US" b="1" dirty="0">
                <a:latin typeface="Courier New" pitchFamily="49" charset="0"/>
              </a:rPr>
              <a:t> = new </a:t>
            </a:r>
            <a:r>
              <a:rPr lang="en-US" b="1" dirty="0">
                <a:latin typeface="Courier New" pitchFamily="49" charset="0"/>
              </a:rPr>
              <a:t>Scanner(new File("Customers.txt"));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/>
      <p:bldP spid="41989" grpId="0" uiExpand="1" build="p"/>
      <p:bldP spid="2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4-</a:t>
            </a:r>
            <a:fld id="{CFDBF0A4-D90A-4D70-A2A1-C40702B16C0B}" type="slidenum">
              <a:rPr lang="en-US">
                <a:latin typeface="+mj-lt"/>
              </a:rPr>
              <a:pPr>
                <a:defRPr/>
              </a:pPr>
              <a:t>38</a:t>
            </a:fld>
            <a:endParaRPr lang="en-US" dirty="0">
              <a:latin typeface="+mj-lt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Reading Data From a File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dirty="0" smtClean="0"/>
              <a:t>Code Example:</a:t>
            </a:r>
          </a:p>
          <a:p>
            <a:pPr lvl="1">
              <a:buFontTx/>
              <a:buNone/>
            </a:pPr>
            <a:endParaRPr lang="en-US" sz="1800" b="1" dirty="0" smtClean="0">
              <a:latin typeface="Courier New" pitchFamily="49" charset="0"/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en-US" sz="1800" b="1" dirty="0" smtClean="0">
                <a:latin typeface="Courier New" pitchFamily="49" charset="0"/>
                <a:cs typeface="Times New Roman" pitchFamily="18" charset="0"/>
              </a:rPr>
              <a:t>// allow the user to enter the file name via keyboard</a:t>
            </a:r>
          </a:p>
          <a:p>
            <a:pPr lvl="1">
              <a:buFontTx/>
              <a:buNone/>
            </a:pPr>
            <a:r>
              <a:rPr lang="en-US" sz="1800" b="1" dirty="0" smtClean="0">
                <a:latin typeface="Courier New" pitchFamily="49" charset="0"/>
                <a:cs typeface="Times New Roman" pitchFamily="18" charset="0"/>
              </a:rPr>
              <a:t>Scanner </a:t>
            </a:r>
            <a:r>
              <a:rPr lang="en-US" sz="1800" b="1" dirty="0">
                <a:latin typeface="Courier New" pitchFamily="49" charset="0"/>
                <a:cs typeface="Times New Roman" pitchFamily="18" charset="0"/>
              </a:rPr>
              <a:t>keyboard = new Scanner(System.in);</a:t>
            </a:r>
          </a:p>
          <a:p>
            <a:pPr lvl="1">
              <a:buFontTx/>
              <a:buNone/>
            </a:pPr>
            <a:r>
              <a:rPr lang="en-US" sz="1800" b="1" dirty="0" err="1">
                <a:latin typeface="Courier New" pitchFamily="49" charset="0"/>
                <a:cs typeface="Times New Roman" pitchFamily="18" charset="0"/>
              </a:rPr>
              <a:t>System.out.print</a:t>
            </a:r>
            <a:r>
              <a:rPr lang="en-US" sz="1800" b="1" dirty="0">
                <a:latin typeface="Courier New" pitchFamily="49" charset="0"/>
                <a:cs typeface="Times New Roman" pitchFamily="18" charset="0"/>
              </a:rPr>
              <a:t>("Enter the filename: ");</a:t>
            </a:r>
          </a:p>
          <a:p>
            <a:pPr lvl="1">
              <a:buFontTx/>
              <a:buNone/>
            </a:pPr>
            <a:r>
              <a:rPr lang="en-US" sz="1800" b="1" dirty="0">
                <a:latin typeface="Courier New" pitchFamily="49" charset="0"/>
                <a:cs typeface="Times New Roman" pitchFamily="18" charset="0"/>
              </a:rPr>
              <a:t>String filename = </a:t>
            </a:r>
            <a:r>
              <a:rPr lang="en-US" sz="1800" b="1" dirty="0" err="1">
                <a:latin typeface="Courier New" pitchFamily="49" charset="0"/>
                <a:cs typeface="Times New Roman" pitchFamily="18" charset="0"/>
              </a:rPr>
              <a:t>keyboard.nextLine</a:t>
            </a:r>
            <a:r>
              <a:rPr lang="en-US" sz="1800" b="1" dirty="0" smtClean="0">
                <a:latin typeface="Courier New" pitchFamily="49" charset="0"/>
                <a:cs typeface="Times New Roman" pitchFamily="18" charset="0"/>
              </a:rPr>
              <a:t>();</a:t>
            </a:r>
          </a:p>
          <a:p>
            <a:pPr lvl="1">
              <a:buFontTx/>
              <a:buNone/>
            </a:pPr>
            <a:endParaRPr lang="en-US" sz="1800" b="1" dirty="0">
              <a:latin typeface="Courier New" pitchFamily="49" charset="0"/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en-US" sz="1800" b="1" dirty="0" smtClean="0">
                <a:latin typeface="Courier New" pitchFamily="49" charset="0"/>
                <a:cs typeface="Times New Roman" pitchFamily="18" charset="0"/>
              </a:rPr>
              <a:t>// get a reference to the data file </a:t>
            </a:r>
            <a:endParaRPr lang="en-US" sz="1800" b="1" dirty="0">
              <a:latin typeface="Courier New" pitchFamily="49" charset="0"/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en-US" sz="1800" b="1" dirty="0">
                <a:latin typeface="Courier New" pitchFamily="49" charset="0"/>
                <a:cs typeface="Times New Roman" pitchFamily="18" charset="0"/>
              </a:rPr>
              <a:t>File </a:t>
            </a:r>
            <a:r>
              <a:rPr lang="en-US" sz="1800" b="1" dirty="0" err="1">
                <a:latin typeface="Courier New" pitchFamily="49" charset="0"/>
                <a:cs typeface="Times New Roman" pitchFamily="18" charset="0"/>
              </a:rPr>
              <a:t>file</a:t>
            </a:r>
            <a:r>
              <a:rPr lang="en-US" sz="1800" b="1" dirty="0">
                <a:latin typeface="Courier New" pitchFamily="49" charset="0"/>
                <a:cs typeface="Times New Roman" pitchFamily="18" charset="0"/>
              </a:rPr>
              <a:t> = new File(filename</a:t>
            </a:r>
            <a:r>
              <a:rPr lang="en-US" sz="1800" b="1" dirty="0" smtClean="0">
                <a:latin typeface="Courier New" pitchFamily="49" charset="0"/>
                <a:cs typeface="Times New Roman" pitchFamily="18" charset="0"/>
              </a:rPr>
              <a:t>);</a:t>
            </a:r>
          </a:p>
          <a:p>
            <a:pPr lvl="1">
              <a:buFontTx/>
              <a:buNone/>
            </a:pPr>
            <a:endParaRPr lang="en-US" sz="1800" b="1" dirty="0">
              <a:latin typeface="Courier New" pitchFamily="49" charset="0"/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en-US" sz="1800" b="1" dirty="0" smtClean="0">
                <a:latin typeface="Courier New" pitchFamily="49" charset="0"/>
                <a:cs typeface="Times New Roman" pitchFamily="18" charset="0"/>
              </a:rPr>
              <a:t>// get a data stream (straw) that connects your file</a:t>
            </a:r>
          </a:p>
          <a:p>
            <a:pPr lvl="1">
              <a:buFontTx/>
              <a:buNone/>
            </a:pPr>
            <a:r>
              <a:rPr lang="en-US" sz="1800" b="1" dirty="0" smtClean="0">
                <a:latin typeface="Courier New" pitchFamily="49" charset="0"/>
                <a:cs typeface="Times New Roman" pitchFamily="18" charset="0"/>
              </a:rPr>
              <a:t>//</a:t>
            </a:r>
            <a:r>
              <a:rPr lang="en-US" sz="1800" b="1" dirty="0" smtClean="0">
                <a:latin typeface="Courier New" pitchFamily="49" charset="0"/>
                <a:cs typeface="Times New Roman" pitchFamily="18" charset="0"/>
              </a:rPr>
              <a:t> contents with your program</a:t>
            </a:r>
            <a:endParaRPr lang="en-US" sz="1800" b="1" dirty="0">
              <a:latin typeface="Courier New" pitchFamily="49" charset="0"/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en-US" sz="1800" b="1" dirty="0">
                <a:latin typeface="Courier New" pitchFamily="49" charset="0"/>
                <a:cs typeface="Times New Roman" pitchFamily="18" charset="0"/>
              </a:rPr>
              <a:t>Scanner </a:t>
            </a:r>
            <a:r>
              <a:rPr lang="en-US" sz="1800" b="1" dirty="0" err="1">
                <a:latin typeface="Courier New" pitchFamily="49" charset="0"/>
                <a:cs typeface="Times New Roman" pitchFamily="18" charset="0"/>
              </a:rPr>
              <a:t>inputFile</a:t>
            </a:r>
            <a:r>
              <a:rPr lang="en-US" sz="1800" b="1" dirty="0">
                <a:latin typeface="Courier New" pitchFamily="49" charset="0"/>
                <a:cs typeface="Times New Roman" pitchFamily="18" charset="0"/>
              </a:rPr>
              <a:t> = new Scanner(file</a:t>
            </a:r>
            <a:r>
              <a:rPr lang="en-US" sz="1800" b="1" dirty="0" smtClean="0">
                <a:latin typeface="Courier New" pitchFamily="49" charset="0"/>
                <a:cs typeface="Times New Roman" pitchFamily="18" charset="0"/>
              </a:rPr>
              <a:t>);</a:t>
            </a:r>
          </a:p>
          <a:p>
            <a:pPr lvl="1">
              <a:buFontTx/>
              <a:buNone/>
            </a:pPr>
            <a:endParaRPr lang="en-US" sz="1800" b="1" dirty="0">
              <a:latin typeface="Courier New" pitchFamily="49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1800" b="1" dirty="0">
                <a:latin typeface="Courier New" pitchFamily="49" charset="0"/>
                <a:cs typeface="Times New Roman" pitchFamily="18" charset="0"/>
              </a:rPr>
              <a:t>// Read a line from the file.</a:t>
            </a:r>
          </a:p>
          <a:p>
            <a:pPr lvl="1">
              <a:buNone/>
            </a:pPr>
            <a:r>
              <a:rPr lang="en-US" sz="1800" b="1" dirty="0">
                <a:latin typeface="Courier New" pitchFamily="49" charset="0"/>
                <a:cs typeface="Times New Roman" pitchFamily="18" charset="0"/>
              </a:rPr>
              <a:t>String </a:t>
            </a:r>
            <a:r>
              <a:rPr lang="en-US" sz="1800" b="1" dirty="0" err="1">
                <a:latin typeface="Courier New" pitchFamily="49" charset="0"/>
                <a:cs typeface="Times New Roman" pitchFamily="18" charset="0"/>
              </a:rPr>
              <a:t>str</a:t>
            </a:r>
            <a:r>
              <a:rPr lang="en-US" sz="1800" b="1" dirty="0">
                <a:latin typeface="Courier New" pitchFamily="49" charset="0"/>
                <a:cs typeface="Times New Roman" pitchFamily="18" charset="0"/>
              </a:rPr>
              <a:t> = </a:t>
            </a:r>
            <a:r>
              <a:rPr lang="en-US" sz="1800" b="1" dirty="0" err="1">
                <a:latin typeface="Courier New" pitchFamily="49" charset="0"/>
                <a:cs typeface="Times New Roman" pitchFamily="18" charset="0"/>
              </a:rPr>
              <a:t>inputFile.nextLine</a:t>
            </a:r>
            <a:r>
              <a:rPr lang="en-US" sz="1800" b="1" dirty="0" smtClean="0">
                <a:latin typeface="Courier New" pitchFamily="49" charset="0"/>
                <a:cs typeface="Times New Roman" pitchFamily="18" charset="0"/>
              </a:rPr>
              <a:t>();</a:t>
            </a:r>
          </a:p>
          <a:p>
            <a:pPr lvl="1">
              <a:buNone/>
            </a:pPr>
            <a:r>
              <a:rPr lang="en-US" sz="1800" b="1" dirty="0" smtClean="0">
                <a:latin typeface="Courier New" pitchFamily="49" charset="0"/>
                <a:cs typeface="Times New Roman" pitchFamily="18" charset="0"/>
              </a:rPr>
              <a:t>// </a:t>
            </a:r>
            <a:r>
              <a:rPr lang="en-US" sz="1800" dirty="0" smtClean="0"/>
              <a:t>many other methods  can be use to extract data: </a:t>
            </a:r>
            <a:r>
              <a:rPr lang="en-US" sz="1800" dirty="0" err="1" smtClean="0">
                <a:latin typeface="Courier New" pitchFamily="49" charset="0"/>
              </a:rPr>
              <a:t>nextLine</a:t>
            </a:r>
            <a:r>
              <a:rPr lang="en-US" sz="1800" dirty="0"/>
              <a:t>, </a:t>
            </a:r>
            <a:r>
              <a:rPr lang="en-US" sz="1800" dirty="0" err="1">
                <a:latin typeface="Courier New" pitchFamily="49" charset="0"/>
              </a:rPr>
              <a:t>nextInt</a:t>
            </a:r>
            <a:r>
              <a:rPr lang="en-US" sz="1800" dirty="0"/>
              <a:t>, </a:t>
            </a:r>
            <a:endParaRPr lang="en-US" sz="1800" dirty="0" smtClean="0"/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</a:rPr>
              <a:t>// </a:t>
            </a:r>
            <a:r>
              <a:rPr lang="en-US" sz="1800" dirty="0" err="1" smtClean="0">
                <a:latin typeface="Courier New" pitchFamily="49" charset="0"/>
              </a:rPr>
              <a:t>nextDouble</a:t>
            </a:r>
            <a:r>
              <a:rPr lang="en-US" sz="1800" dirty="0"/>
              <a:t>, </a:t>
            </a:r>
            <a:r>
              <a:rPr lang="en-US" sz="1800" dirty="0" smtClean="0"/>
              <a:t>etc.)</a:t>
            </a:r>
            <a:endParaRPr lang="en-US" sz="1800" b="1" dirty="0">
              <a:latin typeface="Courier New" pitchFamily="49" charset="0"/>
              <a:cs typeface="Times New Roman" pitchFamily="18" charset="0"/>
            </a:endParaRPr>
          </a:p>
          <a:p>
            <a:pPr lvl="1">
              <a:buNone/>
            </a:pPr>
            <a:endParaRPr lang="en-US" sz="1800" b="1" dirty="0">
              <a:latin typeface="Courier New" pitchFamily="49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1800" b="1" dirty="0">
                <a:latin typeface="Courier New" pitchFamily="49" charset="0"/>
                <a:cs typeface="Times New Roman" pitchFamily="18" charset="0"/>
              </a:rPr>
              <a:t>// Close the file.</a:t>
            </a:r>
          </a:p>
          <a:p>
            <a:pPr lvl="1">
              <a:buNone/>
            </a:pPr>
            <a:r>
              <a:rPr lang="en-US" sz="1800" b="1" dirty="0" err="1">
                <a:latin typeface="Courier New" pitchFamily="49" charset="0"/>
                <a:cs typeface="Times New Roman" pitchFamily="18" charset="0"/>
              </a:rPr>
              <a:t>inputFile.close</a:t>
            </a:r>
            <a:r>
              <a:rPr lang="en-US" sz="1800" b="1" dirty="0" smtClean="0">
                <a:latin typeface="Courier New" pitchFamily="49" charset="0"/>
                <a:cs typeface="Times New Roman" pitchFamily="18" charset="0"/>
              </a:rPr>
              <a:t>();</a:t>
            </a:r>
            <a:r>
              <a:rPr lang="en-US" sz="1800" b="1" dirty="0">
                <a:latin typeface="Courier New" pitchFamily="49" charset="0"/>
                <a:cs typeface="Times New Roman" pitchFamily="18" charset="0"/>
              </a:rPr>
              <a:t/>
            </a:r>
            <a:br>
              <a:rPr lang="en-US" sz="1800" b="1" dirty="0">
                <a:latin typeface="Courier New" pitchFamily="49" charset="0"/>
                <a:cs typeface="Times New Roman" pitchFamily="18" charset="0"/>
              </a:rPr>
            </a:br>
            <a:endParaRPr lang="en-US" sz="1800" b="1" dirty="0">
              <a:latin typeface="Courier New" pitchFamily="49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30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0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0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0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0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30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30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301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4" name="Picture 2" descr="http://www.n2men.org/wp-content/uploads/2011/08/thinking-asian-gu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43200"/>
            <a:ext cx="1333500" cy="2000251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524000" y="1295400"/>
            <a:ext cx="5715000" cy="1219200"/>
          </a:xfrm>
          <a:prstGeom prst="cloudCallout">
            <a:avLst>
              <a:gd name="adj1" fmla="val -39108"/>
              <a:gd name="adj2" fmla="val 6121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How would I read all the contents of the file, instead of just one line?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52700" y="5257800"/>
            <a:ext cx="3657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See FileReadDemo.java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Part:</a:t>
            </a:r>
            <a:br>
              <a:rPr lang="en-US" dirty="0" smtClean="0"/>
            </a:br>
            <a:r>
              <a:rPr lang="en-US" dirty="0" smtClean="0"/>
              <a:t>Loop Structures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Text Data</a:t>
            </a:r>
            <a:br>
              <a:rPr lang="en-US" dirty="0" smtClean="0"/>
            </a:br>
            <a:r>
              <a:rPr lang="en-US" dirty="0" smtClean="0"/>
              <a:t>Into a File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5899150"/>
            <a:ext cx="2133600" cy="365125"/>
          </a:xfrm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4-</a:t>
            </a:r>
            <a:fld id="{0E02F299-7FE4-4FB4-AF7E-099512D4FB75}" type="slidenum">
              <a:rPr lang="en-US">
                <a:latin typeface="+mj-lt"/>
              </a:rPr>
              <a:pPr>
                <a:defRPr/>
              </a:pPr>
              <a:t>41</a:t>
            </a:fld>
            <a:endParaRPr lang="en-US">
              <a:latin typeface="+mj-lt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896112"/>
          </a:xfrm>
        </p:spPr>
        <p:txBody>
          <a:bodyPr/>
          <a:lstStyle/>
          <a:p>
            <a:pPr algn="ctr"/>
            <a:r>
              <a:rPr lang="en-US" dirty="0"/>
              <a:t>Writing Text To a File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229600" cy="1447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Step #1:</a:t>
            </a:r>
          </a:p>
          <a:p>
            <a:pPr>
              <a:buNone/>
            </a:pPr>
            <a:r>
              <a:rPr lang="en-US" dirty="0" smtClean="0"/>
              <a:t>	To </a:t>
            </a:r>
            <a:r>
              <a:rPr lang="en-US" dirty="0"/>
              <a:t>open a file for text output you create an instance of the </a:t>
            </a:r>
            <a:r>
              <a:rPr lang="en-US" dirty="0" err="1">
                <a:latin typeface="Courier New" pitchFamily="49" charset="0"/>
              </a:rPr>
              <a:t>PrintWriter</a:t>
            </a:r>
            <a:r>
              <a:rPr lang="en-US" dirty="0"/>
              <a:t> class. 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228600" y="320040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Courier New" pitchFamily="49" charset="0"/>
              </a:rPr>
              <a:t>PrintWriter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outputFile</a:t>
            </a:r>
            <a:r>
              <a:rPr lang="en-US" sz="1800" b="1" dirty="0">
                <a:latin typeface="Courier New" pitchFamily="49" charset="0"/>
              </a:rPr>
              <a:t> = new </a:t>
            </a:r>
            <a:r>
              <a:rPr lang="en-US" sz="1800" b="1" dirty="0" err="1">
                <a:latin typeface="Courier New" pitchFamily="49" charset="0"/>
              </a:rPr>
              <a:t>PrintWriter</a:t>
            </a:r>
            <a:r>
              <a:rPr lang="en-US" sz="1800" b="1" dirty="0">
                <a:latin typeface="Courier New" pitchFamily="49" charset="0"/>
              </a:rPr>
              <a:t>("StudentData.txt");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5800" y="3733800"/>
            <a:ext cx="6324600" cy="1913930"/>
            <a:chOff x="838200" y="4191000"/>
            <a:chExt cx="6324600" cy="1913930"/>
          </a:xfrm>
        </p:grpSpPr>
        <p:sp>
          <p:nvSpPr>
            <p:cNvPr id="32774" name="Text Box 5"/>
            <p:cNvSpPr txBox="1">
              <a:spLocks noChangeArrowheads="1"/>
            </p:cNvSpPr>
            <p:nvPr/>
          </p:nvSpPr>
          <p:spPr bwMode="auto">
            <a:xfrm>
              <a:off x="838200" y="5181600"/>
              <a:ext cx="3962400" cy="923330"/>
            </a:xfrm>
            <a:prstGeom prst="rect">
              <a:avLst/>
            </a:prstGeom>
            <a:noFill/>
            <a:ln w="25400">
              <a:solidFill>
                <a:srgbClr val="FFFF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FF00"/>
                  </a:solidFill>
                </a:rPr>
                <a:t>Pass the name of the file that you wish to open as an argument to the </a:t>
              </a:r>
              <a:r>
                <a:rPr lang="en-US" b="1" dirty="0" err="1">
                  <a:solidFill>
                    <a:srgbClr val="FFFF00"/>
                  </a:solidFill>
                  <a:latin typeface="Courier New" pitchFamily="49" charset="0"/>
                </a:rPr>
                <a:t>PrintWriter</a:t>
              </a:r>
              <a:r>
                <a:rPr lang="en-US" b="1" dirty="0">
                  <a:solidFill>
                    <a:srgbClr val="FFFF00"/>
                  </a:solidFill>
                </a:rPr>
                <a:t> constructor.</a:t>
              </a:r>
            </a:p>
          </p:txBody>
        </p:sp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2819400" y="4191000"/>
              <a:ext cx="4343400" cy="990600"/>
              <a:chOff x="2352" y="2016"/>
              <a:chExt cx="2160" cy="624"/>
            </a:xfrm>
          </p:grpSpPr>
          <p:sp>
            <p:nvSpPr>
              <p:cNvPr id="32777" name="Line 6"/>
              <p:cNvSpPr>
                <a:spLocks noChangeShapeType="1"/>
              </p:cNvSpPr>
              <p:nvPr/>
            </p:nvSpPr>
            <p:spPr bwMode="auto">
              <a:xfrm flipV="1">
                <a:off x="2352" y="240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78" name="Line 7"/>
              <p:cNvSpPr>
                <a:spLocks noChangeShapeType="1"/>
              </p:cNvSpPr>
              <p:nvPr/>
            </p:nvSpPr>
            <p:spPr bwMode="auto">
              <a:xfrm>
                <a:off x="2352" y="2400"/>
                <a:ext cx="2160" cy="0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79" name="Line 8"/>
              <p:cNvSpPr>
                <a:spLocks noChangeShapeType="1"/>
              </p:cNvSpPr>
              <p:nvPr/>
            </p:nvSpPr>
            <p:spPr bwMode="auto">
              <a:xfrm flipV="1">
                <a:off x="4512" y="2016"/>
                <a:ext cx="0" cy="384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5562600" y="4724400"/>
            <a:ext cx="2895600" cy="923330"/>
          </a:xfrm>
          <a:prstGeom prst="rect">
            <a:avLst/>
          </a:prstGeom>
          <a:solidFill>
            <a:srgbClr val="FF5050"/>
          </a:solidFill>
          <a:ln w="25400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Warning: if the file already exists, </a:t>
            </a:r>
            <a:r>
              <a:rPr lang="en-US" b="1" dirty="0" smtClean="0">
                <a:solidFill>
                  <a:srgbClr val="FFFF00"/>
                </a:solidFill>
              </a:rPr>
              <a:t>its contents </a:t>
            </a:r>
            <a:r>
              <a:rPr lang="en-US" b="1" dirty="0">
                <a:solidFill>
                  <a:srgbClr val="FFFF00"/>
                </a:solidFill>
              </a:rPr>
              <a:t>will be </a:t>
            </a:r>
            <a:r>
              <a:rPr lang="en-US" b="1" dirty="0" smtClean="0">
                <a:solidFill>
                  <a:srgbClr val="FFFF00"/>
                </a:solidFill>
              </a:rPr>
              <a:t>erased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32773" grpId="0"/>
      <p:bldP spid="3277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4-</a:t>
            </a:r>
            <a:fld id="{444528B3-FBB5-4F13-9893-BB03D9839B22}" type="slidenum">
              <a:rPr lang="en-US">
                <a:latin typeface="+mj-lt"/>
              </a:rPr>
              <a:pPr>
                <a:defRPr/>
              </a:pPr>
              <a:t>42</a:t>
            </a:fld>
            <a:endParaRPr lang="en-US">
              <a:latin typeface="+mj-lt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dirty="0" err="1"/>
              <a:t>PrintWriter</a:t>
            </a:r>
            <a:r>
              <a:rPr lang="en-US" dirty="0"/>
              <a:t> Class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>
                <a:latin typeface="Courier New" pitchFamily="49" charset="0"/>
              </a:rPr>
              <a:t>PrintWriter</a:t>
            </a:r>
            <a:r>
              <a:rPr lang="en-US" dirty="0"/>
              <a:t> class allows you to write data to a file using the </a:t>
            </a:r>
            <a:r>
              <a:rPr lang="en-US" dirty="0">
                <a:latin typeface="Courier New" pitchFamily="49" charset="0"/>
              </a:rPr>
              <a:t>print</a:t>
            </a:r>
            <a:r>
              <a:rPr lang="en-US" dirty="0"/>
              <a:t> and </a:t>
            </a:r>
            <a:r>
              <a:rPr lang="en-US" dirty="0" err="1">
                <a:latin typeface="Courier New" pitchFamily="49" charset="0"/>
              </a:rPr>
              <a:t>println</a:t>
            </a:r>
            <a:r>
              <a:rPr lang="en-US" dirty="0"/>
              <a:t> methods, as you have been using to display data on the screen. 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Just as with the </a:t>
            </a:r>
            <a:r>
              <a:rPr lang="en-US" dirty="0" err="1">
                <a:latin typeface="Courier New" pitchFamily="49" charset="0"/>
              </a:rPr>
              <a:t>System.out</a:t>
            </a:r>
            <a:r>
              <a:rPr lang="en-US" dirty="0"/>
              <a:t> object, the </a:t>
            </a:r>
            <a:r>
              <a:rPr lang="en-US" dirty="0" err="1">
                <a:latin typeface="Courier New" pitchFamily="49" charset="0"/>
              </a:rPr>
              <a:t>println</a:t>
            </a:r>
            <a:r>
              <a:rPr lang="en-US" dirty="0"/>
              <a:t> method of the </a:t>
            </a:r>
            <a:r>
              <a:rPr lang="en-US" dirty="0" err="1">
                <a:latin typeface="Courier New" pitchFamily="49" charset="0"/>
              </a:rPr>
              <a:t>PrintWriter</a:t>
            </a:r>
            <a:r>
              <a:rPr lang="en-US" dirty="0"/>
              <a:t> class will place a newline character after the written data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print</a:t>
            </a:r>
            <a:r>
              <a:rPr lang="en-US" dirty="0"/>
              <a:t> method writes data without writing the newline character.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4-</a:t>
            </a:r>
            <a:fld id="{95AC4E1B-1BA9-4CFF-9764-C41CF86B241E}" type="slidenum">
              <a:rPr lang="en-US">
                <a:latin typeface="+mj-lt"/>
              </a:rPr>
              <a:pPr>
                <a:defRPr/>
              </a:pPr>
              <a:t>43</a:t>
            </a:fld>
            <a:endParaRPr lang="en-US">
              <a:latin typeface="+mj-lt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</a:t>
            </a:r>
            <a:r>
              <a:rPr lang="en-US" dirty="0" err="1"/>
              <a:t>PrintWriter</a:t>
            </a:r>
            <a:r>
              <a:rPr lang="en-US" dirty="0"/>
              <a:t> Class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055687" y="2587625"/>
            <a:ext cx="7772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 dirty="0" err="1">
                <a:latin typeface="Courier New" pitchFamily="49" charset="0"/>
              </a:rPr>
              <a:t>PrintWriter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outputFile</a:t>
            </a:r>
            <a:r>
              <a:rPr lang="en-US" sz="1800" b="1" dirty="0">
                <a:latin typeface="Courier New" pitchFamily="49" charset="0"/>
              </a:rPr>
              <a:t> = new </a:t>
            </a:r>
            <a:r>
              <a:rPr lang="en-US" sz="1800" b="1" dirty="0" err="1">
                <a:latin typeface="Courier New" pitchFamily="49" charset="0"/>
              </a:rPr>
              <a:t>PrintWriter</a:t>
            </a:r>
            <a:r>
              <a:rPr lang="en-US" sz="1800" b="1" dirty="0">
                <a:latin typeface="Courier New" pitchFamily="49" charset="0"/>
              </a:rPr>
              <a:t>("Names.txt");</a:t>
            </a:r>
          </a:p>
          <a:p>
            <a:pPr algn="l"/>
            <a:r>
              <a:rPr lang="en-US" sz="1800" b="1" dirty="0" err="1">
                <a:latin typeface="Courier New" pitchFamily="49" charset="0"/>
              </a:rPr>
              <a:t>outputFile.println</a:t>
            </a:r>
            <a:r>
              <a:rPr lang="en-US" sz="1800" b="1" dirty="0">
                <a:latin typeface="Courier New" pitchFamily="49" charset="0"/>
              </a:rPr>
              <a:t>("Chris");</a:t>
            </a:r>
          </a:p>
          <a:p>
            <a:pPr algn="l"/>
            <a:r>
              <a:rPr lang="en-US" sz="1800" b="1" dirty="0" err="1">
                <a:latin typeface="Courier New" pitchFamily="49" charset="0"/>
              </a:rPr>
              <a:t>outputFile.println</a:t>
            </a:r>
            <a:r>
              <a:rPr lang="en-US" sz="1800" b="1" dirty="0" smtClean="0">
                <a:latin typeface="Courier New" pitchFamily="49" charset="0"/>
              </a:rPr>
              <a:t>("Kathryn");</a:t>
            </a:r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 err="1">
                <a:latin typeface="Courier New" pitchFamily="49" charset="0"/>
              </a:rPr>
              <a:t>outputFile.println</a:t>
            </a:r>
            <a:r>
              <a:rPr lang="en-US" sz="1800" b="1" dirty="0">
                <a:latin typeface="Courier New" pitchFamily="49" charset="0"/>
              </a:rPr>
              <a:t>("Jean");</a:t>
            </a:r>
          </a:p>
          <a:p>
            <a:pPr algn="l"/>
            <a:r>
              <a:rPr lang="en-US" sz="1800" b="1" dirty="0" err="1">
                <a:latin typeface="Courier New" pitchFamily="49" charset="0"/>
              </a:rPr>
              <a:t>outputFile.close</a:t>
            </a:r>
            <a:r>
              <a:rPr lang="en-US" sz="1800" b="1" dirty="0">
                <a:latin typeface="Courier New" pitchFamily="49" charset="0"/>
              </a:rPr>
              <a:t>();</a:t>
            </a:r>
            <a:r>
              <a:rPr lang="en-US" b="1" dirty="0"/>
              <a:t>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62000" y="1676400"/>
            <a:ext cx="4343401" cy="1066800"/>
            <a:chOff x="914400" y="1676400"/>
            <a:chExt cx="2927074" cy="1066800"/>
          </a:xfrm>
        </p:grpSpPr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1447800" y="1676400"/>
              <a:ext cx="2393674" cy="369332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FF00"/>
                  </a:solidFill>
                </a:rPr>
                <a:t>Open </a:t>
              </a:r>
              <a:r>
                <a:rPr lang="en-US" b="1" dirty="0" smtClean="0">
                  <a:solidFill>
                    <a:srgbClr val="FFFF00"/>
                  </a:solidFill>
                </a:rPr>
                <a:t>the file and get a stream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4822" name="Line 7"/>
            <p:cNvSpPr>
              <a:spLocks noChangeShapeType="1"/>
            </p:cNvSpPr>
            <p:nvPr/>
          </p:nvSpPr>
          <p:spPr bwMode="auto">
            <a:xfrm>
              <a:off x="914400" y="1905000"/>
              <a:ext cx="0" cy="83820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23" name="Line 6"/>
            <p:cNvSpPr>
              <a:spLocks noChangeShapeType="1"/>
            </p:cNvSpPr>
            <p:nvPr/>
          </p:nvSpPr>
          <p:spPr bwMode="auto">
            <a:xfrm flipH="1">
              <a:off x="914400" y="1905000"/>
              <a:ext cx="533400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24" name="Line 8"/>
            <p:cNvSpPr>
              <a:spLocks noChangeShapeType="1"/>
            </p:cNvSpPr>
            <p:nvPr/>
          </p:nvSpPr>
          <p:spPr bwMode="auto">
            <a:xfrm>
              <a:off x="914400" y="2743200"/>
              <a:ext cx="228600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98525" y="3071813"/>
            <a:ext cx="2976562" cy="2447369"/>
            <a:chOff x="898525" y="3071813"/>
            <a:chExt cx="2976562" cy="2447369"/>
          </a:xfrm>
        </p:grpSpPr>
        <p:sp>
          <p:nvSpPr>
            <p:cNvPr id="34825" name="Text Box 12"/>
            <p:cNvSpPr txBox="1">
              <a:spLocks noChangeArrowheads="1"/>
            </p:cNvSpPr>
            <p:nvPr/>
          </p:nvSpPr>
          <p:spPr bwMode="auto">
            <a:xfrm>
              <a:off x="1208087" y="5149850"/>
              <a:ext cx="2667000" cy="369332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FF00"/>
                  </a:solidFill>
                </a:rPr>
                <a:t>Write data to the </a:t>
              </a:r>
              <a:r>
                <a:rPr lang="en-US" b="1" dirty="0" smtClean="0">
                  <a:solidFill>
                    <a:srgbClr val="FFFF00"/>
                  </a:solidFill>
                </a:rPr>
                <a:t>file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grpSp>
          <p:nvGrpSpPr>
            <p:cNvPr id="2" name="Group 22"/>
            <p:cNvGrpSpPr>
              <a:grpSpLocks/>
            </p:cNvGrpSpPr>
            <p:nvPr/>
          </p:nvGrpSpPr>
          <p:grpSpPr bwMode="auto">
            <a:xfrm>
              <a:off x="898525" y="3071813"/>
              <a:ext cx="1528762" cy="2078037"/>
              <a:chOff x="669" y="1859"/>
              <a:chExt cx="963" cy="1309"/>
            </a:xfrm>
          </p:grpSpPr>
          <p:grpSp>
            <p:nvGrpSpPr>
              <p:cNvPr id="3" name="Group 19"/>
              <p:cNvGrpSpPr>
                <a:grpSpLocks/>
              </p:cNvGrpSpPr>
              <p:nvPr/>
            </p:nvGrpSpPr>
            <p:grpSpPr bwMode="auto">
              <a:xfrm>
                <a:off x="669" y="1859"/>
                <a:ext cx="148" cy="973"/>
                <a:chOff x="669" y="1859"/>
                <a:chExt cx="148" cy="973"/>
              </a:xfrm>
            </p:grpSpPr>
            <p:sp>
              <p:nvSpPr>
                <p:cNvPr id="34834" name="Line 14"/>
                <p:cNvSpPr>
                  <a:spLocks noChangeShapeType="1"/>
                </p:cNvSpPr>
                <p:nvPr/>
              </p:nvSpPr>
              <p:spPr bwMode="auto">
                <a:xfrm>
                  <a:off x="673" y="1859"/>
                  <a:ext cx="144" cy="0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4835" name="Line 15"/>
                <p:cNvSpPr>
                  <a:spLocks noChangeShapeType="1"/>
                </p:cNvSpPr>
                <p:nvPr/>
              </p:nvSpPr>
              <p:spPr bwMode="auto">
                <a:xfrm>
                  <a:off x="673" y="2039"/>
                  <a:ext cx="144" cy="0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4836" name="Line 16"/>
                <p:cNvSpPr>
                  <a:spLocks noChangeShapeType="1"/>
                </p:cNvSpPr>
                <p:nvPr/>
              </p:nvSpPr>
              <p:spPr bwMode="auto">
                <a:xfrm>
                  <a:off x="673" y="2185"/>
                  <a:ext cx="144" cy="0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4837" name="Line 18"/>
                <p:cNvSpPr>
                  <a:spLocks noChangeShapeType="1"/>
                </p:cNvSpPr>
                <p:nvPr/>
              </p:nvSpPr>
              <p:spPr bwMode="auto">
                <a:xfrm>
                  <a:off x="669" y="1860"/>
                  <a:ext cx="3" cy="972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4832" name="Line 20"/>
              <p:cNvSpPr>
                <a:spLocks noChangeShapeType="1"/>
              </p:cNvSpPr>
              <p:nvPr/>
            </p:nvSpPr>
            <p:spPr bwMode="auto">
              <a:xfrm>
                <a:off x="672" y="2832"/>
                <a:ext cx="960" cy="0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33" name="Line 21"/>
              <p:cNvSpPr>
                <a:spLocks noChangeShapeType="1"/>
              </p:cNvSpPr>
              <p:nvPr/>
            </p:nvSpPr>
            <p:spPr bwMode="auto">
              <a:xfrm>
                <a:off x="1632" y="2832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3798887" y="3930650"/>
            <a:ext cx="2590800" cy="826532"/>
            <a:chOff x="3798887" y="3930650"/>
            <a:chExt cx="2590800" cy="826532"/>
          </a:xfrm>
        </p:grpSpPr>
        <p:sp>
          <p:nvSpPr>
            <p:cNvPr id="34827" name="Text Box 23"/>
            <p:cNvSpPr txBox="1">
              <a:spLocks noChangeArrowheads="1"/>
            </p:cNvSpPr>
            <p:nvPr/>
          </p:nvSpPr>
          <p:spPr bwMode="auto">
            <a:xfrm>
              <a:off x="4484687" y="4387850"/>
              <a:ext cx="1905000" cy="369332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FF00"/>
                  </a:solidFill>
                </a:rPr>
                <a:t>Close the </a:t>
              </a:r>
              <a:r>
                <a:rPr lang="en-US" b="1" dirty="0" smtClean="0">
                  <a:solidFill>
                    <a:srgbClr val="FFFF00"/>
                  </a:solidFill>
                </a:rPr>
                <a:t>file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3798887" y="3930650"/>
              <a:ext cx="1600200" cy="457200"/>
              <a:chOff x="2496" y="2400"/>
              <a:chExt cx="1008" cy="288"/>
            </a:xfrm>
          </p:grpSpPr>
          <p:sp>
            <p:nvSpPr>
              <p:cNvPr id="34829" name="Line 24"/>
              <p:cNvSpPr>
                <a:spLocks noChangeShapeType="1"/>
              </p:cNvSpPr>
              <p:nvPr/>
            </p:nvSpPr>
            <p:spPr bwMode="auto">
              <a:xfrm flipV="1">
                <a:off x="3504" y="2400"/>
                <a:ext cx="0" cy="288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30" name="Line 25"/>
              <p:cNvSpPr>
                <a:spLocks noChangeShapeType="1"/>
              </p:cNvSpPr>
              <p:nvPr/>
            </p:nvSpPr>
            <p:spPr bwMode="auto">
              <a:xfrm flipH="1">
                <a:off x="2496" y="2400"/>
                <a:ext cx="1008" cy="0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Appending Text</a:t>
            </a:r>
            <a:br>
              <a:rPr lang="en-US" dirty="0" smtClean="0"/>
            </a:br>
            <a:r>
              <a:rPr lang="en-US" dirty="0" smtClean="0"/>
              <a:t>to a File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4-</a:t>
            </a:r>
            <a:fld id="{1E0EA788-FDDB-4FD5-A00D-D842F94D2401}" type="slidenum">
              <a:rPr lang="en-US">
                <a:latin typeface="+mj-lt"/>
              </a:rPr>
              <a:pPr>
                <a:defRPr/>
              </a:pPr>
              <a:t>45</a:t>
            </a:fld>
            <a:endParaRPr lang="en-US">
              <a:latin typeface="+mj-lt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229600" cy="856488"/>
          </a:xfrm>
        </p:spPr>
        <p:txBody>
          <a:bodyPr/>
          <a:lstStyle/>
          <a:p>
            <a:pPr algn="ctr"/>
            <a:r>
              <a:rPr lang="en-US" dirty="0"/>
              <a:t>Appending Text to a File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To avoid erasing a file that already exists, create a </a:t>
            </a:r>
            <a:r>
              <a:rPr lang="en-US" dirty="0" err="1">
                <a:latin typeface="Courier New" pitchFamily="49" charset="0"/>
              </a:rPr>
              <a:t>FileWriter</a:t>
            </a:r>
            <a:r>
              <a:rPr lang="en-US" dirty="0"/>
              <a:t> object in this manner: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1" dirty="0" err="1">
                <a:latin typeface="Courier New" pitchFamily="49" charset="0"/>
              </a:rPr>
              <a:t>FileWriter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fw</a:t>
            </a:r>
            <a:r>
              <a:rPr lang="en-US" sz="2000" b="1" dirty="0">
                <a:latin typeface="Courier New" pitchFamily="49" charset="0"/>
              </a:rPr>
              <a:t> =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  new </a:t>
            </a:r>
            <a:r>
              <a:rPr lang="en-US" sz="2000" b="1" dirty="0" err="1">
                <a:latin typeface="Courier New" pitchFamily="49" charset="0"/>
              </a:rPr>
              <a:t>FileWriter</a:t>
            </a:r>
            <a:r>
              <a:rPr lang="en-US" sz="2000" b="1" dirty="0">
                <a:latin typeface="Courier New" pitchFamily="49" charset="0"/>
              </a:rPr>
              <a:t>("names.txt", true);</a:t>
            </a:r>
            <a:r>
              <a:rPr lang="en-US" sz="2000" dirty="0">
                <a:latin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</a:rPr>
            </a:br>
            <a:endParaRPr lang="en-US" sz="2000" dirty="0">
              <a:latin typeface="Courier New" pitchFamily="49" charset="0"/>
            </a:endParaRPr>
          </a:p>
          <a:p>
            <a:r>
              <a:rPr lang="en-US" dirty="0"/>
              <a:t>Then, create a </a:t>
            </a:r>
            <a:r>
              <a:rPr lang="en-US" dirty="0" err="1">
                <a:latin typeface="Courier New" pitchFamily="49" charset="0"/>
              </a:rPr>
              <a:t>PrintWriter</a:t>
            </a:r>
            <a:r>
              <a:rPr lang="en-US" dirty="0"/>
              <a:t> object in this manner:</a:t>
            </a:r>
            <a:br>
              <a:rPr lang="en-US" dirty="0"/>
            </a:br>
            <a:r>
              <a:rPr lang="en-US" dirty="0"/>
              <a:t> </a:t>
            </a:r>
            <a:r>
              <a:rPr lang="en-US" sz="2000" b="1" dirty="0" err="1">
                <a:latin typeface="Courier New" pitchFamily="49" charset="0"/>
              </a:rPr>
              <a:t>PrintWriter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fw</a:t>
            </a:r>
            <a:r>
              <a:rPr lang="en-US" sz="2000" b="1" dirty="0">
                <a:latin typeface="Courier New" pitchFamily="49" charset="0"/>
              </a:rPr>
              <a:t> = new </a:t>
            </a:r>
            <a:r>
              <a:rPr lang="en-US" sz="2000" b="1" dirty="0" err="1">
                <a:latin typeface="Courier New" pitchFamily="49" charset="0"/>
              </a:rPr>
              <a:t>PrintWriter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fw</a:t>
            </a:r>
            <a:r>
              <a:rPr lang="en-US" sz="2000" b="1" dirty="0">
                <a:latin typeface="Courier New" pitchFamily="49" charset="0"/>
              </a:rPr>
              <a:t>);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0" y="3352800"/>
            <a:ext cx="1981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Juice Box!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6858000" y="4648200"/>
            <a:ext cx="1981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Straw!</a:t>
            </a:r>
            <a:endParaRPr lang="en-US" sz="20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uiExpand="1" build="p" bldLvl="3"/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4-</a:t>
            </a:r>
            <a:fld id="{41257420-22B9-4B49-A218-7F51447D08EB}" type="slidenum">
              <a:rPr lang="en-US">
                <a:latin typeface="+mj-lt"/>
              </a:rPr>
              <a:pPr>
                <a:defRPr/>
              </a:pPr>
              <a:t>46</a:t>
            </a:fld>
            <a:endParaRPr lang="en-US">
              <a:latin typeface="+mj-lt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932688"/>
          </a:xfrm>
        </p:spPr>
        <p:txBody>
          <a:bodyPr/>
          <a:lstStyle/>
          <a:p>
            <a:pPr algn="ctr"/>
            <a:r>
              <a:rPr lang="en-US" dirty="0"/>
              <a:t>Specifying a File Location</a:t>
            </a:r>
            <a:endParaRPr lang="en-US" sz="2400" dirty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On a Windows computer, paths contain backslash (</a:t>
            </a:r>
            <a:r>
              <a:rPr lang="en-US" dirty="0">
                <a:latin typeface="Courier New" pitchFamily="49" charset="0"/>
              </a:rPr>
              <a:t>\</a:t>
            </a:r>
            <a:r>
              <a:rPr lang="en-US" dirty="0"/>
              <a:t>) characters. </a:t>
            </a:r>
          </a:p>
          <a:p>
            <a:pPr lvl="1"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lvl="1">
              <a:buFontTx/>
              <a:buNone/>
            </a:pPr>
            <a:r>
              <a:rPr lang="en-US" sz="2000" b="1" dirty="0" err="1" smtClean="0">
                <a:latin typeface="Courier New" pitchFamily="49" charset="0"/>
              </a:rPr>
              <a:t>PrintWriter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outFile</a:t>
            </a:r>
            <a:r>
              <a:rPr lang="en-US" sz="2000" b="1" dirty="0">
                <a:latin typeface="Courier New" pitchFamily="49" charset="0"/>
              </a:rPr>
              <a:t> = </a:t>
            </a:r>
          </a:p>
          <a:p>
            <a:pPr lvl="1"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 new </a:t>
            </a:r>
            <a:r>
              <a:rPr lang="en-US" sz="2000" b="1" dirty="0" err="1">
                <a:latin typeface="Courier New" pitchFamily="49" charset="0"/>
              </a:rPr>
              <a:t>PrintWriter</a:t>
            </a:r>
            <a:r>
              <a:rPr lang="en-US" sz="2000" b="1" dirty="0" smtClean="0">
                <a:latin typeface="Courier New" pitchFamily="49" charset="0"/>
              </a:rPr>
              <a:t>(“C:\\</a:t>
            </a:r>
            <a:r>
              <a:rPr lang="en-US" sz="2000" b="1" dirty="0">
                <a:latin typeface="Courier New" pitchFamily="49" charset="0"/>
              </a:rPr>
              <a:t>PriceList.txt</a:t>
            </a:r>
            <a:r>
              <a:rPr lang="en-US" sz="2000" b="1" dirty="0" smtClean="0">
                <a:latin typeface="Courier New" pitchFamily="49" charset="0"/>
              </a:rPr>
              <a:t>");</a:t>
            </a:r>
          </a:p>
          <a:p>
            <a:pPr lvl="1"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On Unix/Linux the file paths contains forward slashes </a:t>
            </a:r>
            <a:r>
              <a:rPr lang="en-US" dirty="0" smtClean="0"/>
              <a:t>(</a:t>
            </a:r>
            <a:r>
              <a:rPr lang="en-US" dirty="0" smtClean="0">
                <a:latin typeface="Courier New" pitchFamily="49" charset="0"/>
              </a:rPr>
              <a:t>/</a:t>
            </a:r>
            <a:r>
              <a:rPr lang="en-US" dirty="0" smtClean="0"/>
              <a:t>) to separate directories: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 err="1" smtClean="0">
                <a:latin typeface="Courier New" pitchFamily="49" charset="0"/>
              </a:rPr>
              <a:t>PrintWriter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outFile</a:t>
            </a:r>
            <a:r>
              <a:rPr lang="en-US" sz="2000" b="1" dirty="0" smtClean="0">
                <a:latin typeface="Courier New" pitchFamily="49" charset="0"/>
              </a:rPr>
              <a:t> = new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</a:rPr>
              <a:t>PrintWriter</a:t>
            </a:r>
            <a:r>
              <a:rPr lang="en-US" sz="2000" b="1" dirty="0" smtClean="0">
                <a:latin typeface="Courier New" pitchFamily="49" charset="0"/>
              </a:rPr>
              <a:t>("/home/</a:t>
            </a:r>
            <a:r>
              <a:rPr lang="en-US" sz="2000" b="1" dirty="0" err="1" smtClean="0">
                <a:latin typeface="Courier New" pitchFamily="49" charset="0"/>
              </a:rPr>
              <a:t>rharrison</a:t>
            </a:r>
            <a:r>
              <a:rPr lang="en-US" sz="2000" b="1" dirty="0" smtClean="0">
                <a:latin typeface="Courier New" pitchFamily="49" charset="0"/>
              </a:rPr>
              <a:t>/names.txt");</a:t>
            </a:r>
          </a:p>
          <a:p>
            <a:pPr lvl="1">
              <a:buFontTx/>
              <a:buNone/>
            </a:pPr>
            <a:endParaRPr lang="en-US" sz="2000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67713" cy="255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3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Data From File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48000" y="2209800"/>
            <a:ext cx="3409950" cy="2337874"/>
            <a:chOff x="3124200" y="3733800"/>
            <a:chExt cx="3409950" cy="2337874"/>
          </a:xfrm>
        </p:grpSpPr>
        <p:pic>
          <p:nvPicPr>
            <p:cNvPr id="6144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24200" y="4800600"/>
              <a:ext cx="3409950" cy="127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le 6"/>
            <p:cNvSpPr/>
            <p:nvPr/>
          </p:nvSpPr>
          <p:spPr>
            <a:xfrm>
              <a:off x="3124200" y="3733800"/>
              <a:ext cx="3352800" cy="76200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The stream line that will connect the file and your code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58000" y="2209800"/>
            <a:ext cx="1778608" cy="2552701"/>
            <a:chOff x="6934200" y="3733800"/>
            <a:chExt cx="1778608" cy="2552701"/>
          </a:xfrm>
        </p:grpSpPr>
        <p:pic>
          <p:nvPicPr>
            <p:cNvPr id="61445" name="Picture 5" descr="http://farm8.staticflickr.com/7101/7341986760_4b2a5e684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0400" y="4648200"/>
              <a:ext cx="1702408" cy="1638301"/>
            </a:xfrm>
            <a:prstGeom prst="rect">
              <a:avLst/>
            </a:prstGeom>
            <a:noFill/>
          </p:spPr>
        </p:pic>
        <p:sp>
          <p:nvSpPr>
            <p:cNvPr id="8" name="Rounded Rectangle 7"/>
            <p:cNvSpPr/>
            <p:nvPr/>
          </p:nvSpPr>
          <p:spPr>
            <a:xfrm>
              <a:off x="6934200" y="3733800"/>
              <a:ext cx="1752600" cy="76200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Your code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8600" y="2057400"/>
            <a:ext cx="2590800" cy="2614599"/>
            <a:chOff x="304800" y="3581400"/>
            <a:chExt cx="2590800" cy="2614599"/>
          </a:xfrm>
        </p:grpSpPr>
        <p:sp>
          <p:nvSpPr>
            <p:cNvPr id="6" name="Rounded Rectangle 5"/>
            <p:cNvSpPr/>
            <p:nvPr/>
          </p:nvSpPr>
          <p:spPr>
            <a:xfrm>
              <a:off x="762000" y="3581400"/>
              <a:ext cx="1600200" cy="76200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Choose the juice box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20482" name="Picture 2" descr="http://www.hansens.com/uploads_image/2012/02/07/1328655553-hansens_juice_box_her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4648200"/>
              <a:ext cx="2590800" cy="1547799"/>
            </a:xfrm>
            <a:prstGeom prst="rect">
              <a:avLst/>
            </a:prstGeom>
            <a:noFill/>
          </p:spPr>
        </p:pic>
      </p:grpSp>
      <p:sp>
        <p:nvSpPr>
          <p:cNvPr id="17" name="Rectangle 16"/>
          <p:cNvSpPr/>
          <p:nvPr/>
        </p:nvSpPr>
        <p:spPr>
          <a:xfrm>
            <a:off x="1219200" y="3200400"/>
            <a:ext cx="685800" cy="13716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While Loop</a:t>
            </a:r>
            <a:endParaRPr lang="en-US" dirty="0"/>
          </a:p>
        </p:txBody>
      </p:sp>
      <p:pic>
        <p:nvPicPr>
          <p:cNvPr id="72706" name="Picture 2" descr="http://jdmallaney.files.wordpress.com/2011/08/rome-2_2027x1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657600"/>
            <a:ext cx="3858597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7400" cy="635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Picking up a file can be risky!</a:t>
            </a:r>
            <a:endParaRPr lang="en-US" sz="4000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2459089" cy="244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838200" y="1371600"/>
            <a:ext cx="3069545" cy="6882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We might be opening a file that is located in the other side of the world!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4800600"/>
            <a:ext cx="3069545" cy="6882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This operation is very risky! The file might not be there at all!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743200"/>
            <a:ext cx="1770831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loud Callout 7"/>
          <p:cNvSpPr/>
          <p:nvPr/>
        </p:nvSpPr>
        <p:spPr>
          <a:xfrm>
            <a:off x="4343399" y="2286000"/>
            <a:ext cx="1799389" cy="1032388"/>
          </a:xfrm>
          <a:prstGeom prst="cloudCallout">
            <a:avLst>
              <a:gd name="adj1" fmla="val 72837"/>
              <a:gd name="adj2" fmla="val 2701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How can we handle this situation?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714999" y="761999"/>
            <a:ext cx="3200401" cy="1204452"/>
          </a:xfrm>
          <a:prstGeom prst="cloudCallout">
            <a:avLst>
              <a:gd name="adj1" fmla="val 9470"/>
              <a:gd name="adj2" fmla="val 10082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If we try to read data from an inexistent file the program </a:t>
            </a:r>
            <a:r>
              <a:rPr lang="en-US" sz="1400" b="1" dirty="0" smtClean="0">
                <a:solidFill>
                  <a:schemeClr val="bg1"/>
                </a:solidFill>
              </a:rPr>
              <a:t>will </a:t>
            </a:r>
            <a:r>
              <a:rPr lang="en-US" sz="1400" b="1" dirty="0" smtClean="0">
                <a:solidFill>
                  <a:schemeClr val="bg1"/>
                </a:solidFill>
              </a:rPr>
              <a:t>crash!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4-</a:t>
            </a:r>
            <a:fld id="{AFCB82EC-C6DA-4937-878E-DEA8176801E8}" type="slidenum">
              <a:rPr lang="en-US">
                <a:latin typeface="+mj-lt"/>
              </a:rPr>
              <a:pPr>
                <a:defRPr/>
              </a:pPr>
              <a:t>51</a:t>
            </a:fld>
            <a:endParaRPr lang="en-US">
              <a:latin typeface="+mj-lt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7162800" cy="819912"/>
          </a:xfrm>
        </p:spPr>
        <p:txBody>
          <a:bodyPr/>
          <a:lstStyle/>
          <a:p>
            <a:pPr algn="ctr"/>
            <a:r>
              <a:rPr lang="en-US" dirty="0" smtClean="0"/>
              <a:t>Things to think about</a:t>
            </a:r>
            <a:endParaRPr lang="en-US" dirty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3429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it possible to know (as programmer) during </a:t>
            </a:r>
            <a:r>
              <a:rPr lang="en-US" dirty="0" smtClean="0">
                <a:solidFill>
                  <a:srgbClr val="FFFF00"/>
                </a:solidFill>
              </a:rPr>
              <a:t>development time</a:t>
            </a:r>
            <a:r>
              <a:rPr lang="en-US" dirty="0" smtClean="0"/>
              <a:t> if the file that the user will specified in his input exists during </a:t>
            </a:r>
            <a:r>
              <a:rPr lang="en-US" dirty="0" smtClean="0">
                <a:solidFill>
                  <a:srgbClr val="FFFF00"/>
                </a:solidFill>
              </a:rPr>
              <a:t>run-time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This will cause an run-time error (or exception) that can cause your program to crash!</a:t>
            </a:r>
          </a:p>
          <a:p>
            <a:endParaRPr lang="en-US" dirty="0" smtClean="0"/>
          </a:p>
          <a:p>
            <a:r>
              <a:rPr lang="en-US" dirty="0" smtClean="0"/>
              <a:t>There are ways of preventing your program to crash!</a:t>
            </a:r>
          </a:p>
        </p:txBody>
      </p:sp>
      <p:pic>
        <p:nvPicPr>
          <p:cNvPr id="5" name="Picture 26" descr="http://photos3-cdn.fotosearch.com/bthumb/CSP/CSP739/k7390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"/>
            <a:ext cx="1323975" cy="1619251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552700" y="5562600"/>
            <a:ext cx="3657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See ReadFirstLine.java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the unknown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114800"/>
          </a:xfrm>
        </p:spPr>
        <p:txBody>
          <a:bodyPr/>
          <a:lstStyle/>
          <a:p>
            <a:r>
              <a:rPr lang="en-US" dirty="0" smtClean="0"/>
              <a:t>When something unexpected happens in a Java program, an </a:t>
            </a:r>
            <a:r>
              <a:rPr lang="en-US" i="1" dirty="0" smtClean="0"/>
              <a:t>exception</a:t>
            </a:r>
            <a:r>
              <a:rPr lang="en-US" dirty="0" smtClean="0"/>
              <a:t> is thrown</a:t>
            </a:r>
          </a:p>
          <a:p>
            <a:endParaRPr lang="en-US" dirty="0" smtClean="0"/>
          </a:p>
          <a:p>
            <a:r>
              <a:rPr lang="en-US" dirty="0" smtClean="0"/>
              <a:t>The method that is executing when the exception is thrown must either handle the exception or pass it up</a:t>
            </a:r>
          </a:p>
          <a:p>
            <a:endParaRPr lang="en-US" dirty="0" smtClean="0"/>
          </a:p>
          <a:p>
            <a:r>
              <a:rPr lang="en-US" dirty="0" smtClean="0"/>
              <a:t>To pass it up, the method needs a </a:t>
            </a:r>
            <a:r>
              <a:rPr lang="en-US" dirty="0" smtClean="0">
                <a:latin typeface="Courier New" pitchFamily="49" charset="0"/>
              </a:rPr>
              <a:t>throws</a:t>
            </a:r>
            <a:r>
              <a:rPr lang="en-US" dirty="0" smtClean="0"/>
              <a:t> clause in the method header.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4-</a:t>
            </a:r>
            <a:fld id="{5FBAABEE-2B10-41C0-ACC8-F174F7404865}" type="slidenum">
              <a:rPr lang="en-US">
                <a:latin typeface="+mj-lt"/>
              </a:rPr>
              <a:pPr>
                <a:defRPr/>
              </a:pPr>
              <a:t>53</a:t>
            </a:fld>
            <a:endParaRPr lang="en-US">
              <a:latin typeface="+mj-lt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Passing Exceptions Up</a:t>
            </a:r>
            <a:endParaRPr lang="en-US" dirty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403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To insert a </a:t>
            </a:r>
            <a:r>
              <a:rPr lang="en-US" sz="2800" dirty="0">
                <a:latin typeface="Courier New" pitchFamily="49" charset="0"/>
              </a:rPr>
              <a:t>throws</a:t>
            </a:r>
            <a:r>
              <a:rPr lang="en-US" sz="2800" dirty="0"/>
              <a:t> clause in a method header, simply add the word </a:t>
            </a:r>
            <a:r>
              <a:rPr lang="en-US" sz="2800" i="1" dirty="0"/>
              <a:t>throws</a:t>
            </a:r>
            <a:r>
              <a:rPr lang="en-US" sz="2800" dirty="0"/>
              <a:t> and the name of the expected exception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Courier New" pitchFamily="49" charset="0"/>
              </a:rPr>
              <a:t>PrintWriter</a:t>
            </a:r>
            <a:r>
              <a:rPr lang="en-US" sz="2800" dirty="0"/>
              <a:t> objects can throw an </a:t>
            </a:r>
            <a:r>
              <a:rPr lang="en-US" sz="2800" dirty="0" err="1">
                <a:latin typeface="Courier New" pitchFamily="49" charset="0"/>
              </a:rPr>
              <a:t>IOException</a:t>
            </a:r>
            <a:r>
              <a:rPr lang="en-US" sz="2800" dirty="0"/>
              <a:t>, so we write the </a:t>
            </a:r>
            <a:r>
              <a:rPr lang="en-US" sz="2800" dirty="0">
                <a:latin typeface="Courier New" pitchFamily="49" charset="0"/>
              </a:rPr>
              <a:t>throws</a:t>
            </a:r>
            <a:r>
              <a:rPr lang="en-US" sz="2800" dirty="0"/>
              <a:t> clause like this:</a:t>
            </a:r>
            <a:br>
              <a:rPr lang="en-US" sz="2800" dirty="0"/>
            </a:br>
            <a:endParaRPr lang="en-US" sz="2800" dirty="0"/>
          </a:p>
          <a:p>
            <a:pPr marL="114300" lvl="1" indent="-12700"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public static void main(String[] </a:t>
            </a:r>
            <a:r>
              <a:rPr lang="en-US" sz="1800" b="1" dirty="0" err="1">
                <a:latin typeface="Courier New" pitchFamily="49" charset="0"/>
              </a:rPr>
              <a:t>args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>
                <a:solidFill>
                  <a:srgbClr val="FFFF00"/>
                </a:solidFill>
                <a:latin typeface="Courier New" pitchFamily="49" charset="0"/>
              </a:rPr>
              <a:t>throws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</a:rPr>
              <a:t>IOException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</a:endParaRPr>
          </a:p>
          <a:p>
            <a:pPr marL="114300" lvl="1" indent="-12700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FFFF00"/>
              </a:solidFill>
              <a:latin typeface="Courier New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52700" y="5562600"/>
            <a:ext cx="3657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See ReadFirstLine.java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uiExpand="1" build="p" bldLvl="2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2.bp.blogspot.com/-9ThlmlUTFP0/TV6v90fjQSI/AAAAAAAACyI/c9RMpGmDzPU/s1600/questi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424515" cy="4572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BB2-5C2F-4327-9653-0460CD07FDE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While Loop</a:t>
            </a:r>
            <a:endParaRPr lang="en-US" dirty="0"/>
          </a:p>
        </p:txBody>
      </p:sp>
      <p:pic>
        <p:nvPicPr>
          <p:cNvPr id="90114" name="Picture 2" descr="http://www.myreporter.com/wp-content/uploads/2011/05/Traffic-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5637306" cy="3733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4864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https://www.youtube.com/watch?v=mRD5JCcjHrw&amp;list=PL8071DACE30D40170</a:t>
            </a:r>
            <a:endParaRPr lang="en-US" dirty="0" smtClean="0"/>
          </a:p>
          <a:p>
            <a:r>
              <a:rPr lang="en-US" dirty="0" smtClean="0"/>
              <a:t>2012 Presidential Towers Stair Climb - Reference Video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While Loop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219200"/>
            <a:ext cx="8763000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ourier New" pitchFamily="49" charset="0"/>
              </a:rPr>
              <a:t>While Loop Syntax: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while(</a:t>
            </a:r>
            <a:r>
              <a:rPr lang="en-US" sz="2000" b="1" dirty="0" err="1" smtClean="0">
                <a:solidFill>
                  <a:srgbClr val="00FF00"/>
                </a:solidFill>
                <a:latin typeface="Courier New" pitchFamily="49" charset="0"/>
              </a:rPr>
              <a:t>boolean</a:t>
            </a:r>
            <a:r>
              <a:rPr lang="en-US" sz="2000" b="1" dirty="0" smtClean="0">
                <a:latin typeface="Courier New" pitchFamily="49" charset="0"/>
              </a:rPr>
              <a:t> condition is true</a:t>
            </a:r>
            <a:r>
              <a:rPr lang="en-US" sz="2000" b="1" dirty="0" smtClean="0">
                <a:latin typeface="Courier New" pitchFamily="49" charset="0"/>
              </a:rPr>
              <a:t>) {</a:t>
            </a:r>
            <a:endParaRPr lang="en-US" sz="2000" b="1" dirty="0" smtClean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	execute commands inside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0" lvl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Courier New" pitchFamily="49" charset="0"/>
              </a:rPr>
              <a:t>Example: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currentFloor</a:t>
            </a:r>
            <a:r>
              <a:rPr lang="en-US" sz="2000" b="1" dirty="0" smtClean="0">
                <a:latin typeface="Courier New" pitchFamily="49" charset="0"/>
              </a:rPr>
              <a:t> = 10;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topFloor</a:t>
            </a:r>
            <a:r>
              <a:rPr lang="en-US" sz="2000" b="1" dirty="0" smtClean="0">
                <a:latin typeface="Courier New" pitchFamily="49" charset="0"/>
              </a:rPr>
              <a:t> = 50;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while(</a:t>
            </a:r>
            <a:r>
              <a:rPr lang="en-US" sz="2000" b="1" dirty="0" err="1" smtClean="0">
                <a:latin typeface="Courier New" pitchFamily="49" charset="0"/>
              </a:rPr>
              <a:t>currentFloor</a:t>
            </a:r>
            <a:r>
              <a:rPr lang="en-US" sz="2000" b="1" dirty="0" smtClean="0">
                <a:latin typeface="Courier New" pitchFamily="49" charset="0"/>
              </a:rPr>
              <a:t> &lt; </a:t>
            </a:r>
            <a:r>
              <a:rPr lang="en-US" sz="2000" b="1" dirty="0" err="1" smtClean="0">
                <a:latin typeface="Courier New" pitchFamily="49" charset="0"/>
              </a:rPr>
              <a:t>topFloor</a:t>
            </a:r>
            <a:r>
              <a:rPr lang="en-US" sz="2000" b="1" dirty="0" smtClean="0">
                <a:latin typeface="Courier New" pitchFamily="49" charset="0"/>
              </a:rPr>
              <a:t>) {</a:t>
            </a:r>
            <a:endParaRPr lang="en-US" sz="2000" b="1" dirty="0" smtClean="0">
              <a:latin typeface="Courier New" pitchFamily="49" charset="0"/>
            </a:endParaRP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latin typeface="Courier New" pitchFamily="49" charset="0"/>
              </a:rPr>
              <a:t>System.out.println</a:t>
            </a:r>
            <a:r>
              <a:rPr lang="en-US" sz="2000" b="1" dirty="0" smtClean="0">
                <a:latin typeface="Courier New" pitchFamily="49" charset="0"/>
              </a:rPr>
              <a:t>(“Almost there! Floor: “ + </a:t>
            </a:r>
            <a:r>
              <a:rPr lang="en-US" sz="2000" b="1" dirty="0" err="1" smtClean="0">
                <a:latin typeface="Courier New" pitchFamily="49" charset="0"/>
              </a:rPr>
              <a:t>currentFloor</a:t>
            </a:r>
            <a:r>
              <a:rPr lang="en-US" sz="2000" b="1" dirty="0" smtClean="0">
                <a:latin typeface="Courier New" pitchFamily="49" charset="0"/>
              </a:rPr>
              <a:t>);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latin typeface="Courier New" pitchFamily="49" charset="0"/>
              </a:rPr>
              <a:t>currentFloor</a:t>
            </a:r>
            <a:r>
              <a:rPr lang="en-US" sz="2000" b="1" dirty="0" smtClean="0">
                <a:latin typeface="Courier New" pitchFamily="49" charset="0"/>
              </a:rPr>
              <a:t> = </a:t>
            </a:r>
            <a:r>
              <a:rPr lang="en-US" sz="2000" b="1" dirty="0" err="1" smtClean="0">
                <a:latin typeface="Courier New" pitchFamily="49" charset="0"/>
              </a:rPr>
              <a:t>currentFloor</a:t>
            </a:r>
            <a:r>
              <a:rPr lang="en-US" sz="2000" b="1" dirty="0" smtClean="0">
                <a:latin typeface="Courier New" pitchFamily="49" charset="0"/>
              </a:rPr>
              <a:t> + 1;</a:t>
            </a:r>
            <a:endParaRPr lang="en-US" b="1" dirty="0" smtClean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latin typeface="Courier New" pitchFamily="49" charset="0"/>
              </a:rPr>
              <a:t>System.out.println</a:t>
            </a:r>
            <a:r>
              <a:rPr lang="en-US" sz="2000" b="1" dirty="0" smtClean="0">
                <a:latin typeface="Courier New" pitchFamily="49" charset="0"/>
              </a:rPr>
              <a:t>(“Finally here! Top floor!”);</a:t>
            </a:r>
            <a:endParaRPr lang="en-US" sz="2000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352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while loop is normally used when we do not know a priori when to stop</a:t>
            </a:r>
          </a:p>
          <a:p>
            <a:r>
              <a:rPr lang="en-US" dirty="0" smtClean="0"/>
              <a:t>We need to check the status of a given condition</a:t>
            </a:r>
          </a:p>
          <a:p>
            <a:r>
              <a:rPr lang="en-US" dirty="0" smtClean="0"/>
              <a:t>If the condition is true, execute the while </a:t>
            </a:r>
            <a:r>
              <a:rPr lang="en-US" dirty="0" smtClean="0"/>
              <a:t>loop body contents</a:t>
            </a:r>
          </a:p>
          <a:p>
            <a:r>
              <a:rPr lang="en-US" dirty="0" smtClean="0"/>
              <a:t>If the condition is false, terminate the WHILE loop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first check </a:t>
            </a:r>
            <a:r>
              <a:rPr lang="en-US" dirty="0" smtClean="0"/>
              <a:t>is </a:t>
            </a:r>
            <a:r>
              <a:rPr lang="en-US" dirty="0" smtClean="0"/>
              <a:t>performed </a:t>
            </a:r>
            <a:r>
              <a:rPr lang="en-US" dirty="0" smtClean="0"/>
              <a:t>BEFORE executing lines inside the loop.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876800"/>
            <a:ext cx="1828800" cy="17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38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FF00"/>
                </a:solidFill>
              </a:rPr>
              <a:t>Pay attention to infinite loops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number = 0;</a:t>
            </a:r>
          </a:p>
          <a:p>
            <a:pPr>
              <a:buNone/>
            </a:pPr>
            <a:r>
              <a:rPr lang="en-US" dirty="0" smtClean="0"/>
              <a:t>while (number &lt;=5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{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System.out.println</a:t>
            </a:r>
            <a:r>
              <a:rPr lang="en-US" dirty="0" smtClean="0"/>
              <a:t>(“Hello”);</a:t>
            </a:r>
          </a:p>
          <a:p>
            <a:pPr>
              <a:buNone/>
            </a:pPr>
            <a:r>
              <a:rPr lang="en-US" dirty="0" smtClean="0"/>
              <a:t>    number = number + 1;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124200"/>
            <a:ext cx="2556164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5334000" y="1981200"/>
            <a:ext cx="3810000" cy="685800"/>
          </a:xfrm>
          <a:prstGeom prst="wedgeRoundRectCallout">
            <a:avLst>
              <a:gd name="adj1" fmla="val 6935"/>
              <a:gd name="adj2" fmla="val 162179"/>
              <a:gd name="adj3" fmla="val 16667"/>
            </a:avLst>
          </a:prstGeom>
          <a:solidFill>
            <a:srgbClr val="FF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is wrong here 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11981</TotalTime>
  <Words>1711</Words>
  <Application>Microsoft Office PowerPoint</Application>
  <PresentationFormat>On-screen Show (4:3)</PresentationFormat>
  <Paragraphs>326</Paragraphs>
  <Slides>54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Flow</vt:lpstr>
      <vt:lpstr>PowerPoint Presentation</vt:lpstr>
      <vt:lpstr>Chapter 4 Loops and Files</vt:lpstr>
      <vt:lpstr>Chapter 4 Presentation Outline</vt:lpstr>
      <vt:lpstr>First Part: Loop Structures</vt:lpstr>
      <vt:lpstr>The While Loop</vt:lpstr>
      <vt:lpstr>The While Loop</vt:lpstr>
      <vt:lpstr>The While Loop</vt:lpstr>
      <vt:lpstr>The While Loop</vt:lpstr>
      <vt:lpstr>While Loop</vt:lpstr>
      <vt:lpstr>The “Guess the number” game</vt:lpstr>
      <vt:lpstr>“Guess the number” game rules</vt:lpstr>
      <vt:lpstr>The Do-While Loop</vt:lpstr>
      <vt:lpstr>PowerPoint Presentation</vt:lpstr>
      <vt:lpstr>Increment and Decrement Operators</vt:lpstr>
      <vt:lpstr>Increment Operator</vt:lpstr>
      <vt:lpstr>Decrement Operator</vt:lpstr>
      <vt:lpstr>Increment/Decrement Operators</vt:lpstr>
      <vt:lpstr>The for loop</vt:lpstr>
      <vt:lpstr>The for Loop</vt:lpstr>
      <vt:lpstr>Nested Loops</vt:lpstr>
      <vt:lpstr>Nested Loops</vt:lpstr>
      <vt:lpstr>The break statement</vt:lpstr>
      <vt:lpstr>The break statement</vt:lpstr>
      <vt:lpstr>The break statement</vt:lpstr>
      <vt:lpstr>The continue statement</vt:lpstr>
      <vt:lpstr>Interviewing marathon runners</vt:lpstr>
      <vt:lpstr>The continue statement</vt:lpstr>
      <vt:lpstr>Second Part Reading and Writing  Data From/Into a File</vt:lpstr>
      <vt:lpstr>Data Handling</vt:lpstr>
      <vt:lpstr>Process of Writing data into a File</vt:lpstr>
      <vt:lpstr>Process of Reading data into a File</vt:lpstr>
      <vt:lpstr>Types of File</vt:lpstr>
      <vt:lpstr>Two Types of File</vt:lpstr>
      <vt:lpstr>Reading Text Data From File</vt:lpstr>
      <vt:lpstr>Reading Data From File</vt:lpstr>
      <vt:lpstr>The straw can be very long</vt:lpstr>
      <vt:lpstr>Reading Data From a File</vt:lpstr>
      <vt:lpstr>Reading Data From a File</vt:lpstr>
      <vt:lpstr>Question</vt:lpstr>
      <vt:lpstr>Writing Text Data Into a File</vt:lpstr>
      <vt:lpstr>Writing Text To a File</vt:lpstr>
      <vt:lpstr>The PrintWriter Class</vt:lpstr>
      <vt:lpstr>The PrintWriter Class</vt:lpstr>
      <vt:lpstr>Appending Text to a File</vt:lpstr>
      <vt:lpstr>Appending Text to a File</vt:lpstr>
      <vt:lpstr>Specifying a File Location</vt:lpstr>
      <vt:lpstr>PowerPoint Presentation</vt:lpstr>
      <vt:lpstr>Exceptions</vt:lpstr>
      <vt:lpstr>Reading Data From File</vt:lpstr>
      <vt:lpstr>Picking up a file can be risky!</vt:lpstr>
      <vt:lpstr>Things to think about</vt:lpstr>
      <vt:lpstr>Handling the unknown</vt:lpstr>
      <vt:lpstr>Passing Exceptions Up</vt:lpstr>
      <vt:lpstr>Any Questions?</vt:lpstr>
    </vt:vector>
  </TitlesOfParts>
  <Company>Westinghouse Electric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ferreipb</dc:creator>
  <cp:lastModifiedBy>ferreipb</cp:lastModifiedBy>
  <cp:revision>287</cp:revision>
  <dcterms:created xsi:type="dcterms:W3CDTF">2013-07-06T22:37:30Z</dcterms:created>
  <dcterms:modified xsi:type="dcterms:W3CDTF">2017-12-08T16:09:19Z</dcterms:modified>
</cp:coreProperties>
</file>